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E1D32-796E-4F61-8629-B90D8FBF1747}" type="datetimeFigureOut">
              <a:rPr lang="en-US" smtClean="0"/>
              <a:t>12/8/2011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D07A9F-9903-465D-9B8A-750745D47CA8}" type="slidenum">
              <a:rPr lang="en-US" smtClean="0"/>
              <a:t>‹#›</a:t>
            </a:fld>
            <a:endParaRPr lang="en-US"/>
          </a:p>
        </p:txBody>
      </p:sp>
    </p:spTree>
    <p:extLst>
      <p:ext uri="{BB962C8B-B14F-4D97-AF65-F5344CB8AC3E}">
        <p14:creationId xmlns:p14="http://schemas.microsoft.com/office/powerpoint/2010/main" val="279762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latin typeface="Calibri" pitchFamily="34" charset="0"/>
                <a:ea typeface="ＭＳ Ｐゴシック" pitchFamily="34" charset="-128"/>
              </a:rPr>
              <a:t>What the Common Core is asking of us is to consistently develop students ability to use and access words that are showing up in everyday vocabulary but that  are slightly out of reach for our students.  </a:t>
            </a:r>
          </a:p>
          <a:p>
            <a:pPr>
              <a:buFontTx/>
              <a:buChar char="•"/>
            </a:pPr>
            <a:r>
              <a:rPr lang="en-US" smtClean="0">
                <a:latin typeface="Calibri" pitchFamily="34" charset="0"/>
                <a:ea typeface="ＭＳ Ｐゴシック" pitchFamily="34" charset="-128"/>
              </a:rPr>
              <a:t>It is really about giving students the right tools.  There are certain words that are great tools as the students will see them in lots of context; when they read, across different disciplines etc.  There are other words that are interesting and may come up in certain areas; content specific words like “amoeba;” or there are other words that are sort of esoteric and interesting but they are not words that students will confront frequently as they read.  </a:t>
            </a:r>
          </a:p>
          <a:p>
            <a:pPr>
              <a:buFontTx/>
              <a:buChar char="•"/>
            </a:pPr>
            <a:r>
              <a:rPr lang="en-US" smtClean="0">
                <a:latin typeface="Calibri" pitchFamily="34" charset="0"/>
                <a:ea typeface="ＭＳ Ｐゴシック" pitchFamily="34" charset="-128"/>
              </a:rPr>
              <a:t>It is important to be strategic about the kind of vocabulary we are teaching.  We need to consider what category these words fall in to.  </a:t>
            </a:r>
          </a:p>
          <a:p>
            <a:pPr>
              <a:buFontTx/>
              <a:buChar char="•"/>
            </a:pPr>
            <a:r>
              <a:rPr lang="en-US" smtClean="0">
                <a:latin typeface="Calibri" pitchFamily="34" charset="0"/>
                <a:ea typeface="ＭＳ Ｐゴシック" pitchFamily="34" charset="-128"/>
              </a:rPr>
              <a:t>Isabel Beck talks about Tier I words as very common words, Tier 2 as words that are powerfully useful and frequently occurring and Tier 3 as domain-specific words.  The challenge is in figuring out which words are Tier 2 words and which words to teach.  This takes careful planning.  </a:t>
            </a:r>
          </a:p>
          <a:p>
            <a:pPr>
              <a:buFontTx/>
              <a:buChar char="•"/>
            </a:pPr>
            <a:r>
              <a:rPr lang="en-US" smtClean="0">
                <a:latin typeface="Calibri" pitchFamily="34" charset="0"/>
                <a:ea typeface="ＭＳ Ｐゴシック" pitchFamily="34" charset="-128"/>
              </a:rPr>
              <a:t> it is important to understand the nuances between words, people tend to over rely on synonyms – i.e.. happy and pleased.  The author makes a choice between these words.  To identify these Tier 2 words it is important to understand what the author is conveying and also to know what words are really going to occur most frequently.</a:t>
            </a:r>
          </a:p>
          <a:p>
            <a:pPr>
              <a:buFontTx/>
              <a:buChar char="•"/>
            </a:pPr>
            <a:r>
              <a:rPr lang="en-US" smtClean="0">
                <a:latin typeface="Calibri" pitchFamily="34" charset="0"/>
                <a:ea typeface="ＭＳ Ｐゴシック" pitchFamily="34" charset="-128"/>
              </a:rPr>
              <a:t> Regarding synonyms, fewer words may be taught but also teach the web of words around them.  The goal is for the students to not only know the words as a reader, but invest in the words as a writer.</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29057" indent="-280406" eaLnBrk="0" hangingPunct="0">
              <a:defRPr baseline="-25000">
                <a:solidFill>
                  <a:schemeClr val="tx1"/>
                </a:solidFill>
                <a:latin typeface="Arial" pitchFamily="34" charset="0"/>
                <a:ea typeface="ＭＳ Ｐゴシック" pitchFamily="34" charset="-128"/>
              </a:defRPr>
            </a:lvl2pPr>
            <a:lvl3pPr marL="1121626" indent="-224325" eaLnBrk="0" hangingPunct="0">
              <a:defRPr baseline="-25000">
                <a:solidFill>
                  <a:schemeClr val="tx1"/>
                </a:solidFill>
                <a:latin typeface="Arial" pitchFamily="34" charset="0"/>
                <a:ea typeface="ＭＳ Ｐゴシック" pitchFamily="34" charset="-128"/>
              </a:defRPr>
            </a:lvl3pPr>
            <a:lvl4pPr marL="1570276" indent="-224325" eaLnBrk="0" hangingPunct="0">
              <a:defRPr baseline="-25000">
                <a:solidFill>
                  <a:schemeClr val="tx1"/>
                </a:solidFill>
                <a:latin typeface="Arial" pitchFamily="34" charset="0"/>
                <a:ea typeface="ＭＳ Ｐゴシック" pitchFamily="34" charset="-128"/>
              </a:defRPr>
            </a:lvl4pPr>
            <a:lvl5pPr marL="2018927" indent="-224325" eaLnBrk="0" hangingPunct="0">
              <a:defRPr baseline="-25000">
                <a:solidFill>
                  <a:schemeClr val="tx1"/>
                </a:solidFill>
                <a:latin typeface="Arial" pitchFamily="34" charset="0"/>
                <a:ea typeface="ＭＳ Ｐゴシック" pitchFamily="34" charset="-128"/>
              </a:defRPr>
            </a:lvl5pPr>
            <a:lvl6pPr marL="2467577" indent="-224325" defTabSz="44865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16227" indent="-224325" defTabSz="44865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364878" indent="-224325" defTabSz="44865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13528" indent="-224325" defTabSz="44865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6A0101B9-9F73-425E-B612-1AC41DE140C8}" type="slidenum">
              <a:rPr lang="en-US" smtClean="0"/>
              <a:pPr eaLnBrk="1" hangingPunct="1"/>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167E90-8163-4E14-84E3-B6BDAB8CB75B}"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081482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67E90-8163-4E14-84E3-B6BDAB8CB75B}"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176759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67E90-8163-4E14-84E3-B6BDAB8CB75B}"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23530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67E90-8163-4E14-84E3-B6BDAB8CB75B}"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22643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167E90-8163-4E14-84E3-B6BDAB8CB75B}"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3517082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167E90-8163-4E14-84E3-B6BDAB8CB75B}"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58495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167E90-8163-4E14-84E3-B6BDAB8CB75B}" type="datetimeFigureOut">
              <a:rPr lang="en-US" smtClean="0"/>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38982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167E90-8163-4E14-84E3-B6BDAB8CB75B}" type="datetimeFigureOut">
              <a:rPr lang="en-US" smtClean="0"/>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62781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67E90-8163-4E14-84E3-B6BDAB8CB75B}" type="datetimeFigureOut">
              <a:rPr lang="en-US" smtClean="0"/>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276637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67E90-8163-4E14-84E3-B6BDAB8CB75B}"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4248793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67E90-8163-4E14-84E3-B6BDAB8CB75B}"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58F4B-3FA7-4552-A4EC-C50727B7E6E2}" type="slidenum">
              <a:rPr lang="en-US" smtClean="0"/>
              <a:t>‹#›</a:t>
            </a:fld>
            <a:endParaRPr lang="en-US"/>
          </a:p>
        </p:txBody>
      </p:sp>
    </p:spTree>
    <p:extLst>
      <p:ext uri="{BB962C8B-B14F-4D97-AF65-F5344CB8AC3E}">
        <p14:creationId xmlns:p14="http://schemas.microsoft.com/office/powerpoint/2010/main" val="359070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67E90-8163-4E14-84E3-B6BDAB8CB75B}" type="datetimeFigureOut">
              <a:rPr lang="en-US" smtClean="0"/>
              <a:t>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58F4B-3FA7-4552-A4EC-C50727B7E6E2}" type="slidenum">
              <a:rPr lang="en-US" smtClean="0"/>
              <a:t>‹#›</a:t>
            </a:fld>
            <a:endParaRPr lang="en-US"/>
          </a:p>
        </p:txBody>
      </p:sp>
    </p:spTree>
    <p:extLst>
      <p:ext uri="{BB962C8B-B14F-4D97-AF65-F5344CB8AC3E}">
        <p14:creationId xmlns:p14="http://schemas.microsoft.com/office/powerpoint/2010/main" val="375707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12750" y="-80963"/>
            <a:ext cx="8229600" cy="1165226"/>
          </a:xfrm>
        </p:spPr>
        <p:txBody>
          <a:bodyPr>
            <a:normAutofit fontScale="90000"/>
          </a:bodyPr>
          <a:lstStyle/>
          <a:p>
            <a:pPr eaLnBrk="1" hangingPunct="1"/>
            <a:r>
              <a:rPr lang="en-US" smtClean="0">
                <a:latin typeface="Rockwell" pitchFamily="18" charset="0"/>
                <a:ea typeface="ＭＳ Ｐゴシック" pitchFamily="34" charset="-128"/>
              </a:rPr>
              <a:t>ELA/Literacy Shift 6: Academic Vocabulary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8209466"/>
              </p:ext>
            </p:extLst>
          </p:nvPr>
        </p:nvGraphicFramePr>
        <p:xfrm>
          <a:off x="457200" y="1219200"/>
          <a:ext cx="8229600" cy="5334036"/>
        </p:xfrm>
        <a:graphic>
          <a:graphicData uri="http://schemas.openxmlformats.org/drawingml/2006/table">
            <a:tbl>
              <a:tblPr firstRow="1" bandRow="1">
                <a:tableStyleId>{5C22544A-7EE6-4342-B048-85BDC9FD1C3A}</a:tableStyleId>
              </a:tblPr>
              <a:tblGrid>
                <a:gridCol w="2743200"/>
                <a:gridCol w="2743200"/>
                <a:gridCol w="2743200"/>
              </a:tblGrid>
              <a:tr h="365788">
                <a:tc>
                  <a:txBody>
                    <a:bodyPr/>
                    <a:lstStyle/>
                    <a:p>
                      <a:r>
                        <a:rPr lang="en-US" sz="1800" dirty="0" smtClean="0"/>
                        <a:t>What</a:t>
                      </a:r>
                      <a:r>
                        <a:rPr lang="en-US" sz="1800" baseline="0" dirty="0" smtClean="0"/>
                        <a:t> the Student Does…</a:t>
                      </a:r>
                      <a:endParaRPr lang="en-US" sz="1800" dirty="0"/>
                    </a:p>
                  </a:txBody>
                  <a:tcPr marT="45724" marB="45724"/>
                </a:tc>
                <a:tc>
                  <a:txBody>
                    <a:bodyPr/>
                    <a:lstStyle/>
                    <a:p>
                      <a:r>
                        <a:rPr lang="en-US" sz="1800" dirty="0" smtClean="0"/>
                        <a:t>What the Teacher Does…</a:t>
                      </a:r>
                      <a:endParaRPr lang="en-US" sz="1800" dirty="0"/>
                    </a:p>
                  </a:txBody>
                  <a:tcPr marT="45724" marB="45724"/>
                </a:tc>
                <a:tc>
                  <a:txBody>
                    <a:bodyPr/>
                    <a:lstStyle/>
                    <a:p>
                      <a:r>
                        <a:rPr lang="en-US" sz="1800" dirty="0" smtClean="0"/>
                        <a:t>My next steps…</a:t>
                      </a:r>
                      <a:endParaRPr lang="en-US" sz="1800" dirty="0"/>
                    </a:p>
                  </a:txBody>
                  <a:tcPr marT="45724" marB="45724"/>
                </a:tc>
              </a:tr>
              <a:tr h="3718849">
                <a:tc>
                  <a:txBody>
                    <a:bodyPr/>
                    <a:lstStyle/>
                    <a:p>
                      <a:pPr>
                        <a:buFont typeface="Arial" pitchFamily="34" charset="0"/>
                        <a:buChar char="•"/>
                      </a:pPr>
                      <a:r>
                        <a:rPr lang="en-US" sz="1600" dirty="0" smtClean="0"/>
                        <a:t>Spend more time learning words across “webs” and </a:t>
                      </a:r>
                      <a:r>
                        <a:rPr lang="en-US" sz="1600" b="1" dirty="0" smtClean="0"/>
                        <a:t>associating</a:t>
                      </a:r>
                      <a:r>
                        <a:rPr lang="en-US" sz="1600" b="1" baseline="0" dirty="0" smtClean="0"/>
                        <a:t> words with others </a:t>
                      </a:r>
                      <a:r>
                        <a:rPr lang="en-US" sz="1600" baseline="0" dirty="0" smtClean="0"/>
                        <a:t>instead of learning individual, isolated vocabulary words.</a:t>
                      </a:r>
                    </a:p>
                    <a:p>
                      <a:pPr>
                        <a:buFont typeface="Arial" pitchFamily="34" charset="0"/>
                        <a:buChar char="•"/>
                      </a:pPr>
                      <a:endParaRPr lang="en-US" sz="1600" dirty="0"/>
                    </a:p>
                  </a:txBody>
                  <a:tcPr marT="45724" marB="45724"/>
                </a:tc>
                <a:tc>
                  <a:txBody>
                    <a:bodyPr/>
                    <a:lstStyle/>
                    <a:p>
                      <a:pPr>
                        <a:buFont typeface="Arial" pitchFamily="34" charset="0"/>
                        <a:buChar char="•"/>
                      </a:pPr>
                      <a:r>
                        <a:rPr lang="en-US" sz="1600" dirty="0" smtClean="0"/>
                        <a:t>Develop students’ ability to </a:t>
                      </a:r>
                      <a:r>
                        <a:rPr lang="en-US" sz="1600" b="1" dirty="0" smtClean="0"/>
                        <a:t>use and access words </a:t>
                      </a:r>
                      <a:r>
                        <a:rPr lang="en-US" sz="1600" dirty="0" smtClean="0"/>
                        <a:t>that show up in everyday</a:t>
                      </a:r>
                      <a:r>
                        <a:rPr lang="en-US" sz="1600" baseline="0" dirty="0" smtClean="0"/>
                        <a:t> text and that may be slightly out of reach</a:t>
                      </a:r>
                    </a:p>
                    <a:p>
                      <a:pPr>
                        <a:buFont typeface="Arial" pitchFamily="34" charset="0"/>
                        <a:buChar char="•"/>
                      </a:pPr>
                      <a:r>
                        <a:rPr lang="en-US" sz="1600" baseline="0" dirty="0" smtClean="0"/>
                        <a:t>Be </a:t>
                      </a:r>
                      <a:r>
                        <a:rPr lang="en-US" sz="1600" b="1" baseline="0" dirty="0" smtClean="0"/>
                        <a:t>strategic</a:t>
                      </a:r>
                      <a:r>
                        <a:rPr lang="en-US" sz="1600" baseline="0" dirty="0" smtClean="0"/>
                        <a:t> about the kind of vocabulary you’re developing and figure out which words fall into which categories- tier 2 vs. tier 3</a:t>
                      </a:r>
                    </a:p>
                    <a:p>
                      <a:pPr>
                        <a:buFont typeface="Arial" pitchFamily="34" charset="0"/>
                        <a:buChar char="•"/>
                      </a:pPr>
                      <a:r>
                        <a:rPr lang="en-US" sz="1600" baseline="0" dirty="0" smtClean="0"/>
                        <a:t>Determine  the words that students are going to read </a:t>
                      </a:r>
                      <a:r>
                        <a:rPr lang="en-US" sz="1600" b="1" baseline="0" dirty="0" smtClean="0"/>
                        <a:t>most frequently </a:t>
                      </a:r>
                      <a:r>
                        <a:rPr lang="en-US" sz="1600" baseline="0" dirty="0" smtClean="0"/>
                        <a:t>and spend time mostly on those words</a:t>
                      </a:r>
                    </a:p>
                    <a:p>
                      <a:pPr>
                        <a:buFont typeface="Arial" pitchFamily="34" charset="0"/>
                        <a:buChar char="•"/>
                      </a:pPr>
                      <a:r>
                        <a:rPr lang="en-US" sz="1600" b="1" baseline="0" dirty="0" smtClean="0"/>
                        <a:t>Teach fewer words </a:t>
                      </a:r>
                      <a:r>
                        <a:rPr lang="en-US" sz="1600" baseline="0" dirty="0" smtClean="0"/>
                        <a:t>but teach the webs of words around it </a:t>
                      </a:r>
                    </a:p>
                    <a:p>
                      <a:pPr>
                        <a:buFont typeface="Arial" pitchFamily="34" charset="0"/>
                        <a:buChar char="•"/>
                      </a:pPr>
                      <a:r>
                        <a:rPr lang="en-US" sz="1600" baseline="0" dirty="0" smtClean="0"/>
                        <a:t>Shift attention on how to plan vocabulary meaningfully using tiers and </a:t>
                      </a:r>
                      <a:r>
                        <a:rPr lang="en-US" sz="1600" b="1" baseline="0" dirty="0" smtClean="0"/>
                        <a:t>transferability </a:t>
                      </a:r>
                      <a:r>
                        <a:rPr lang="en-US" sz="1600" baseline="0" dirty="0" smtClean="0"/>
                        <a:t>strategies</a:t>
                      </a:r>
                    </a:p>
                  </a:txBody>
                  <a:tcPr marT="45724" marB="45724"/>
                </a:tc>
                <a:tc>
                  <a:txBody>
                    <a:bodyPr/>
                    <a:lstStyle/>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a:txBody>
                  <a:tcPr marT="45724" marB="45724"/>
                </a:tc>
              </a:tr>
            </a:tbl>
          </a:graphicData>
        </a:graphic>
      </p:graphicFrame>
      <p:sp>
        <p:nvSpPr>
          <p:cNvPr id="1947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F008B7AA-7AE5-4F05-BC43-F3715664326F}" type="slidenum">
              <a:rPr lang="en-US" baseline="0" smtClean="0">
                <a:solidFill>
                  <a:srgbClr val="0A2D6B"/>
                </a:solidFill>
                <a:cs typeface="Arial" pitchFamily="34" charset="0"/>
              </a:rPr>
              <a:pPr eaLnBrk="1" hangingPunct="1"/>
              <a:t>1</a:t>
            </a:fld>
            <a:endParaRPr lang="en-US" baseline="0" smtClean="0">
              <a:solidFill>
                <a:srgbClr val="0A2D6B"/>
              </a:solidFill>
              <a:cs typeface="Arial" pitchFamily="34" charset="0"/>
            </a:endParaRPr>
          </a:p>
        </p:txBody>
      </p:sp>
    </p:spTree>
    <p:extLst>
      <p:ext uri="{BB962C8B-B14F-4D97-AF65-F5344CB8AC3E}">
        <p14:creationId xmlns:p14="http://schemas.microsoft.com/office/powerpoint/2010/main" val="237977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On-screen Show (4:3)</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ELA/Literacy Shift 6: Academic Vocabulary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ELA/Literacy Shift 6: Academic Vocabulary</dc:title>
  <dc:creator>Theresa Gray</dc:creator>
  <cp:lastModifiedBy>Theresa Gray</cp:lastModifiedBy>
  <cp:revision>1</cp:revision>
  <dcterms:created xsi:type="dcterms:W3CDTF">2011-12-08T22:33:46Z</dcterms:created>
  <dcterms:modified xsi:type="dcterms:W3CDTF">2011-12-08T22:34:41Z</dcterms:modified>
</cp:coreProperties>
</file>