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336AE-DDB2-41EB-A49D-DAC10E68D443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E42F-D6D0-46CC-A075-89C7263C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Study in class discussions one or two students participate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0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1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6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3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1EE3-B595-4325-9DC3-F854FD7AEF97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CCE8-ECF0-41A9-B42E-F83CDDE6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s.nyc.gov/default.htm" TargetMode="External"/><Relationship Id="rId3" Type="http://schemas.openxmlformats.org/officeDocument/2006/relationships/hyperlink" Target="http://www.e2ccb.org/sls" TargetMode="External"/><Relationship Id="rId7" Type="http://schemas.openxmlformats.org/officeDocument/2006/relationships/hyperlink" Target="http://engageny.org/resource-tags/exemplars/" TargetMode="External"/><Relationship Id="rId2" Type="http://schemas.openxmlformats.org/officeDocument/2006/relationships/hyperlink" Target="http://engagee2ccb.weebly.com/ela-ccls-resources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gageny.org/resource/making-evidence-based-claims-ccss-grades-6-12-lesson-series/" TargetMode="External"/><Relationship Id="rId5" Type="http://schemas.openxmlformats.org/officeDocument/2006/relationships/hyperlink" Target="http://ehl.redcross.org/" TargetMode="External"/><Relationship Id="rId4" Type="http://schemas.openxmlformats.org/officeDocument/2006/relationships/hyperlink" Target="http://upfront.scholasti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to do a CLOSE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4343400" cy="5029200"/>
          </a:xfrm>
          <a:solidFill>
            <a:srgbClr val="FFCC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800" dirty="0" smtClean="0"/>
              <a:t>Read with a pencil in hand, annotate the text.</a:t>
            </a:r>
          </a:p>
          <a:p>
            <a:pPr marL="0" indent="0">
              <a:buNone/>
            </a:pPr>
            <a:r>
              <a:rPr lang="en-US" sz="2800" b="1" i="1" dirty="0"/>
              <a:t> </a:t>
            </a:r>
            <a:r>
              <a:rPr lang="en-US" sz="2800" b="1" i="1" dirty="0" smtClean="0"/>
              <a:t>   branding/marking codes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Look for patterns in the text – </a:t>
            </a:r>
            <a:r>
              <a:rPr lang="en-US" sz="2400" dirty="0" smtClean="0"/>
              <a:t>repetitions, contradictions, similarities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800" dirty="0" smtClean="0"/>
              <a:t>Ask questions about the patterns you’ve noticed – especially </a:t>
            </a:r>
            <a:r>
              <a:rPr lang="en-US" sz="2800" b="1" i="1" dirty="0" smtClean="0"/>
              <a:t>how and why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539921"/>
            <a:ext cx="3810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3505200" cy="381000"/>
          </a:xfrm>
          <a:prstGeom prst="rect">
            <a:avLst/>
          </a:prstGeom>
          <a:solidFill>
            <a:srgbClr val="FFCC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Harvard Writing Center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0836" y="1524000"/>
            <a:ext cx="4256964" cy="52014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000" dirty="0">
                <a:solidFill>
                  <a:prstClr val="black"/>
                </a:solidFill>
              </a:rPr>
              <a:t>Read the whole thing slowly and think about the central message or main idea. </a:t>
            </a:r>
            <a:r>
              <a:rPr lang="en-US" sz="2400" b="1" dirty="0">
                <a:solidFill>
                  <a:prstClr val="black"/>
                </a:solidFill>
              </a:rPr>
              <a:t>Get the </a:t>
            </a:r>
            <a:r>
              <a:rPr lang="en-US" sz="2400" b="1" i="1" dirty="0">
                <a:solidFill>
                  <a:prstClr val="black"/>
                </a:solidFill>
              </a:rPr>
              <a:t>GIST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2) Re-read passage one sentence at a time. Underline things that you know about. </a:t>
            </a:r>
            <a:r>
              <a:rPr lang="en-US" sz="2400" b="1" i="1" dirty="0">
                <a:solidFill>
                  <a:prstClr val="black"/>
                </a:solidFill>
              </a:rPr>
              <a:t>Circle or underline words that you do not know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3) </a:t>
            </a:r>
            <a:r>
              <a:rPr lang="en-US" sz="2400" dirty="0">
                <a:solidFill>
                  <a:prstClr val="black"/>
                </a:solidFill>
              </a:rPr>
              <a:t>Re-revisit text in order to find answers to clarifying or </a:t>
            </a:r>
            <a:r>
              <a:rPr lang="en-US" sz="2400" b="1" dirty="0">
                <a:solidFill>
                  <a:prstClr val="black"/>
                </a:solidFill>
              </a:rPr>
              <a:t>text-dependent questions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4) </a:t>
            </a:r>
            <a:r>
              <a:rPr lang="en-US" sz="2400" b="1" dirty="0">
                <a:solidFill>
                  <a:prstClr val="black"/>
                </a:solidFill>
              </a:rPr>
              <a:t>Write</a:t>
            </a:r>
            <a:r>
              <a:rPr lang="en-US" sz="2000" dirty="0">
                <a:solidFill>
                  <a:prstClr val="black"/>
                </a:solidFill>
              </a:rPr>
              <a:t> the </a:t>
            </a:r>
            <a:r>
              <a:rPr lang="en-US" sz="2400" b="1" i="1" dirty="0">
                <a:solidFill>
                  <a:prstClr val="black"/>
                </a:solidFill>
              </a:rPr>
              <a:t>gist</a:t>
            </a:r>
            <a:r>
              <a:rPr lang="en-US" sz="2400" b="1" dirty="0">
                <a:solidFill>
                  <a:prstClr val="black"/>
                </a:solidFill>
              </a:rPr>
              <a:t> or message of the paragraph in the margin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000" y="1143000"/>
            <a:ext cx="35052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Expeditionary Learning</a:t>
            </a:r>
          </a:p>
        </p:txBody>
      </p:sp>
    </p:spTree>
    <p:extLst>
      <p:ext uri="{BB962C8B-B14F-4D97-AF65-F5344CB8AC3E}">
        <p14:creationId xmlns:p14="http://schemas.microsoft.com/office/powerpoint/2010/main" val="40971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PROCESS of a CLOSE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COLD READ - Students read silently and independently</a:t>
            </a:r>
            <a:r>
              <a:rPr lang="en-US" sz="2000" dirty="0" smtClean="0"/>
              <a:t>. </a:t>
            </a:r>
          </a:p>
          <a:p>
            <a:pPr lvl="1"/>
            <a:r>
              <a:rPr lang="en-US" b="1" i="1" dirty="0" smtClean="0"/>
              <a:t>GET the GIST</a:t>
            </a:r>
            <a:endParaRPr lang="en-US" dirty="0" smtClean="0"/>
          </a:p>
          <a:p>
            <a:pPr marL="0" indent="0">
              <a:buNone/>
            </a:pPr>
            <a:r>
              <a:rPr lang="en-US" sz="1050" dirty="0" smtClean="0"/>
              <a:t> </a:t>
            </a:r>
            <a:endParaRPr lang="en-US" sz="1050" dirty="0"/>
          </a:p>
          <a:p>
            <a:r>
              <a:rPr lang="en-US" sz="2400" dirty="0" smtClean="0"/>
              <a:t>For </a:t>
            </a:r>
            <a:r>
              <a:rPr lang="en-US" sz="2800" dirty="0" smtClean="0"/>
              <a:t>second reading</a:t>
            </a:r>
            <a:r>
              <a:rPr lang="en-US" sz="2400" dirty="0" smtClean="0"/>
              <a:t>, (Read alouds, Re-READING) Attend to </a:t>
            </a:r>
            <a:r>
              <a:rPr lang="en-US" sz="2400" b="1" i="1" dirty="0" smtClean="0"/>
              <a:t>Don’t Wait questions </a:t>
            </a:r>
            <a:r>
              <a:rPr lang="en-US" sz="2400" dirty="0" smtClean="0"/>
              <a:t>and/or </a:t>
            </a:r>
            <a:r>
              <a:rPr lang="en-US" sz="2400" b="1" dirty="0" smtClean="0"/>
              <a:t>student  questions</a:t>
            </a:r>
            <a:endParaRPr lang="en-US" sz="2400" dirty="0" smtClean="0"/>
          </a:p>
          <a:p>
            <a:pPr marL="0" indent="0">
              <a:buNone/>
            </a:pP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2800" b="1" i="1" dirty="0" smtClean="0"/>
              <a:t>Text-Dependent Questions</a:t>
            </a:r>
          </a:p>
          <a:p>
            <a:pPr lvl="1"/>
            <a:r>
              <a:rPr lang="en-US" sz="2000" dirty="0" smtClean="0"/>
              <a:t>Ask </a:t>
            </a:r>
            <a:r>
              <a:rPr lang="en-US" sz="2000" b="1" i="1" dirty="0" smtClean="0"/>
              <a:t>Lower the Level </a:t>
            </a:r>
            <a:r>
              <a:rPr lang="en-US" sz="2000" dirty="0" smtClean="0"/>
              <a:t>questions (which are EBQs at different levels)</a:t>
            </a:r>
          </a:p>
          <a:p>
            <a:pPr lvl="1"/>
            <a:r>
              <a:rPr lang="en-US" sz="2000" dirty="0" smtClean="0"/>
              <a:t>Address </a:t>
            </a:r>
            <a:r>
              <a:rPr lang="en-US" sz="2000" b="1" dirty="0" smtClean="0"/>
              <a:t>the LITERAL and INTERPRETATION  </a:t>
            </a:r>
            <a:r>
              <a:rPr lang="en-US" sz="2000" b="1" dirty="0"/>
              <a:t>L</a:t>
            </a:r>
            <a:r>
              <a:rPr lang="en-US" sz="2000" b="1" dirty="0" smtClean="0"/>
              <a:t>EVELS</a:t>
            </a:r>
            <a:r>
              <a:rPr lang="en-US" sz="2000" dirty="0" smtClean="0"/>
              <a:t> of understanding the text</a:t>
            </a:r>
          </a:p>
          <a:p>
            <a:pPr lvl="1"/>
            <a:r>
              <a:rPr lang="en-US" sz="2400" dirty="0" smtClean="0"/>
              <a:t>Evidence-based Questions continued (</a:t>
            </a:r>
            <a:r>
              <a:rPr lang="en-US" sz="2400" b="1" i="1" dirty="0" smtClean="0"/>
              <a:t>4 spectrum variables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400" dirty="0" smtClean="0"/>
              <a:t>Scaffolding the process for students to learn and to be able to do on their own after </a:t>
            </a:r>
            <a:r>
              <a:rPr lang="en-US" sz="2400" i="1" dirty="0" smtClean="0"/>
              <a:t>practice, practice, practice</a:t>
            </a:r>
            <a:r>
              <a:rPr lang="en-US" sz="2400" dirty="0" smtClean="0"/>
              <a:t>.  </a:t>
            </a:r>
            <a:r>
              <a:rPr lang="en-US" sz="2400" b="1" dirty="0" smtClean="0"/>
              <a:t>Aim is to build </a:t>
            </a:r>
            <a:r>
              <a:rPr lang="en-US" sz="2400" b="1" i="1" dirty="0" smtClean="0"/>
              <a:t>stamina</a:t>
            </a:r>
            <a:r>
              <a:rPr lang="en-US" sz="2400" b="1" dirty="0" smtClean="0"/>
              <a:t> in students’ abilities.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134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en-US" dirty="0" smtClean="0"/>
              <a:t>Shift in teaching and learning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i="1" dirty="0" smtClean="0"/>
              <a:t>Instead of…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3600" dirty="0" smtClean="0"/>
              <a:t>Read – Talk – Write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381000" y="27432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 b="1" i="1" dirty="0">
                <a:solidFill>
                  <a:prstClr val="black"/>
                </a:solidFill>
              </a:rPr>
              <a:t>We should be…</a:t>
            </a:r>
            <a:r>
              <a:rPr lang="en-US" sz="36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3427035"/>
            <a:ext cx="8991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 dirty="0">
                <a:solidFill>
                  <a:prstClr val="black"/>
                </a:solidFill>
              </a:rPr>
              <a:t>	   </a:t>
            </a:r>
            <a:r>
              <a:rPr lang="en-US" sz="4000" dirty="0">
                <a:solidFill>
                  <a:prstClr val="black"/>
                </a:solidFill>
              </a:rPr>
              <a:t>Read – </a:t>
            </a:r>
            <a:r>
              <a:rPr lang="en-US" sz="4800" b="1" dirty="0">
                <a:solidFill>
                  <a:prstClr val="black"/>
                </a:solidFill>
              </a:rPr>
              <a:t>Write/</a:t>
            </a:r>
            <a:r>
              <a:rPr lang="en-US" sz="4800" b="1" dirty="0">
                <a:solidFill>
                  <a:srgbClr val="00B050"/>
                </a:solidFill>
              </a:rPr>
              <a:t>Think</a:t>
            </a:r>
            <a:r>
              <a:rPr lang="en-US" sz="4000" dirty="0">
                <a:solidFill>
                  <a:prstClr val="black"/>
                </a:solidFill>
              </a:rPr>
              <a:t> – Talk</a:t>
            </a:r>
          </a:p>
          <a:p>
            <a:pPr>
              <a:buFont typeface="Wingdings" pitchFamily="2" charset="2"/>
              <a:buNone/>
            </a:pPr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>
                <a:solidFill>
                  <a:prstClr val="black"/>
                </a:solidFill>
              </a:rPr>
              <a:t>	  Read – </a:t>
            </a:r>
            <a:r>
              <a:rPr lang="en-US" sz="4800" b="1" dirty="0">
                <a:solidFill>
                  <a:srgbClr val="00B050"/>
                </a:solidFill>
              </a:rPr>
              <a:t>Think</a:t>
            </a:r>
            <a:r>
              <a:rPr lang="en-US" sz="4800" b="1" dirty="0">
                <a:solidFill>
                  <a:prstClr val="black"/>
                </a:solidFill>
              </a:rPr>
              <a:t>/Talk</a:t>
            </a:r>
            <a:r>
              <a:rPr lang="en-US" sz="4000" dirty="0">
                <a:solidFill>
                  <a:prstClr val="black"/>
                </a:solidFill>
              </a:rPr>
              <a:t> – Write</a:t>
            </a:r>
          </a:p>
          <a:p>
            <a:pPr>
              <a:buFont typeface="Wingdings" pitchFamily="2" charset="2"/>
              <a:buNone/>
            </a:pPr>
            <a:endParaRPr lang="en-US" sz="40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5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RESOURCES and Samples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3657600" cy="5447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Engage </a:t>
            </a:r>
            <a:r>
              <a:rPr lang="en-US" sz="2000" dirty="0" smtClean="0">
                <a:solidFill>
                  <a:prstClr val="black"/>
                </a:solidFill>
              </a:rPr>
              <a:t>E2CCB: </a:t>
            </a:r>
            <a:r>
              <a:rPr lang="en-US" sz="2000" dirty="0">
                <a:solidFill>
                  <a:prstClr val="black"/>
                </a:solidFill>
              </a:rPr>
              <a:t>(Appendix B)</a:t>
            </a:r>
          </a:p>
          <a:p>
            <a:r>
              <a:rPr lang="en-US" sz="2000" dirty="0">
                <a:solidFill>
                  <a:prstClr val="black"/>
                </a:solidFill>
                <a:hlinkClick r:id="rId2"/>
              </a:rPr>
              <a:t>http://engagee2ccb.weebly.com/ela-ccls-resources.html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E2CCB School Library System:</a:t>
            </a:r>
          </a:p>
          <a:p>
            <a:r>
              <a:rPr lang="en-US" sz="2000" dirty="0">
                <a:solidFill>
                  <a:prstClr val="black"/>
                </a:solidFill>
              </a:rPr>
              <a:t>Click here for direct access to the School Library System web site.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  <a:hlinkClick r:id="rId3"/>
              </a:rPr>
              <a:t>http://www.e2ccb.org/sls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OTHER&gt;&gt;&gt;&gt; NY TIMES Upfront</a:t>
            </a:r>
          </a:p>
          <a:p>
            <a:r>
              <a:rPr lang="en-US" sz="2000" dirty="0">
                <a:solidFill>
                  <a:prstClr val="black"/>
                </a:solidFill>
                <a:hlinkClick r:id="rId4"/>
              </a:rPr>
              <a:t>http://upfront.scholastic.com/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Robert H. Jackson Center – Teacher Tool Kit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American Red Cross – Exploring</a:t>
            </a:r>
          </a:p>
          <a:p>
            <a:r>
              <a:rPr lang="en-US" sz="1400" dirty="0">
                <a:solidFill>
                  <a:prstClr val="black"/>
                </a:solidFill>
                <a:hlinkClick r:id="rId5"/>
              </a:rPr>
              <a:t>http://ehl.redcross.org/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1143000"/>
            <a:ext cx="4114800" cy="572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Making  Evidence-based claims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  <a:hlinkClick r:id="rId6"/>
              </a:rPr>
              <a:t>http://engageny.org/resource/making-evidence-based-claims-ccss-grades-6-12-lesson-series/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Engage NY - Exemplar</a:t>
            </a:r>
          </a:p>
          <a:p>
            <a:r>
              <a:rPr lang="en-US" sz="2400" dirty="0">
                <a:solidFill>
                  <a:prstClr val="black"/>
                </a:solidFill>
                <a:hlinkClick r:id="rId7"/>
              </a:rPr>
              <a:t>http://engageny.org/resource-tags/exemplars/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NYC Dept. of Education</a:t>
            </a:r>
          </a:p>
          <a:p>
            <a:r>
              <a:rPr lang="en-US" sz="2400" dirty="0">
                <a:solidFill>
                  <a:prstClr val="black"/>
                </a:solidFill>
                <a:hlinkClick r:id="rId8"/>
              </a:rPr>
              <a:t>http://schools.nyc.gov/default.htm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Google Search – 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HATS: Beyond the Bubble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Library of Congress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314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do a CLOSE READ?</vt:lpstr>
      <vt:lpstr>PROCESS of a CLOSE READ</vt:lpstr>
      <vt:lpstr>Shift in teaching and learning</vt:lpstr>
      <vt:lpstr>RESOURCES and Samples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 CLOSE READ?</dc:title>
  <dc:creator>Dana Serure</dc:creator>
  <cp:lastModifiedBy>Lauren Carnahan</cp:lastModifiedBy>
  <cp:revision>1</cp:revision>
  <dcterms:created xsi:type="dcterms:W3CDTF">2012-12-07T20:40:32Z</dcterms:created>
  <dcterms:modified xsi:type="dcterms:W3CDTF">2013-01-02T18:43:57Z</dcterms:modified>
</cp:coreProperties>
</file>