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9"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247136C-5BA2-4F84-BC55-FD432348EB46}">
  <a:tblStyle styleId="{9247136C-5BA2-4F84-BC55-FD432348EB46}"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0" d="100"/>
          <a:sy n="40" d="100"/>
        </p:scale>
        <p:origin x="-67" y="-1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237085988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JOHN:</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Key ideas—the central organizing feature for each grade—</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represent the essential and enduring content understandings that should be the focus of teaching and learning for each grade.</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Conceptual Understandings—more specific statements that support the key idea</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Content specifications—identify particular social studies content that helps to illuminate the conceptual understandings, providing examples within the context of “student will” statements in order to suggest broad instructional activities.</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46" name="Shape 1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GREG:</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SOCIAL SCIENCE AND HISTORICAL THINKING SKILLS!!!!!!!!!!!!!!!!!!!! … Practices and Common Core BUILD SKILL….part of same red band on arc.</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The Social Studies Practices represent the social science and historical thinking skills that students should develop throughout their K-12 education in order to be prepared for civic participation, college, and careers. Similar to the Mathematical Practices within the Common Core Learning Standards, the Social Studies Practices should be infused with the Social Studies content contained within the Key Ideas and Conceptual Understandings. The Practices were created based on the existing New York State Social Studies Learning Standards, the National Geography Standards, the historical thinking skills articulated within the new Advanced Placement World History Curriculum Framework, the National Council for the Social Studies Standards, and the Habits of the Mind published by the National Council for History Education. </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53" name="Shape 15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GREG:</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The Framework imbeds the Common Core Skills for each grade level K-8, and for 9-10 and 11-12. These align closely to the Common Core Learning Standards.</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Note:  HISTORICAL CONTEXT AS AN ESSENTIAL ELEMENT TO READING A TEXT……INTEGRATING SKILL AND CONTENT</a:t>
            </a:r>
          </a:p>
        </p:txBody>
      </p:sp>
      <p:sp>
        <p:nvSpPr>
          <p:cNvPr id="160" name="Shape 16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7" name="Shape 16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Published by the National Council for the Social Studies in September 2014, this work was reviewed and elements of it were added to the framework. </a:t>
            </a:r>
          </a:p>
        </p:txBody>
      </p:sp>
      <p:sp>
        <p:nvSpPr>
          <p:cNvPr id="168" name="Shape 16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8" name="Shape 1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C3 Framework built around three pillars:  </a:t>
            </a:r>
          </a:p>
          <a:p>
            <a:pPr marL="0" marR="0" lvl="0" indent="0" algn="l" rtl="0">
              <a:spcBef>
                <a:spcPts val="0"/>
              </a:spcBef>
              <a:buClr>
                <a:schemeClr val="dk1"/>
              </a:buClr>
              <a:buSzPct val="100000"/>
              <a:buFont typeface="Calibri"/>
              <a:buChar char="•"/>
            </a:pPr>
            <a:r>
              <a:rPr lang="en-US" sz="1200" b="0" i="0" u="none" strike="noStrike" cap="none" baseline="0">
                <a:solidFill>
                  <a:schemeClr val="dk1"/>
                </a:solidFill>
                <a:latin typeface="Calibri"/>
                <a:ea typeface="Calibri"/>
                <a:cs typeface="Calibri"/>
                <a:sym typeface="Calibri"/>
              </a:rPr>
              <a:t>An Inquiry Arc that provides the backbone to the document as well as the binding mechanism for the social studies disciplines of civics, economics, geography and history</a:t>
            </a:r>
          </a:p>
          <a:p>
            <a:pPr marL="0" marR="0" lvl="0" indent="0" algn="l" rtl="0">
              <a:spcBef>
                <a:spcPts val="0"/>
              </a:spcBef>
              <a:buClr>
                <a:schemeClr val="dk1"/>
              </a:buClr>
              <a:buSzPct val="100000"/>
              <a:buFont typeface="Calibri"/>
              <a:buChar char="•"/>
            </a:pPr>
            <a:r>
              <a:rPr lang="en-US" sz="1200" b="0" i="0" u="none" strike="noStrike" cap="none" baseline="0">
                <a:solidFill>
                  <a:schemeClr val="dk1"/>
                </a:solidFill>
                <a:latin typeface="Calibri"/>
                <a:ea typeface="Calibri"/>
                <a:cs typeface="Calibri"/>
                <a:sym typeface="Calibri"/>
              </a:rPr>
              <a:t>Disciplinary Literacy:   With the advent and adoption of the Common Core, it has been made clear that social studies shares in the responsibility of literacy education of K-12 students.</a:t>
            </a:r>
          </a:p>
          <a:p>
            <a:pPr marL="0" marR="0" lvl="0" indent="0" algn="l" rtl="0">
              <a:spcBef>
                <a:spcPts val="0"/>
              </a:spcBef>
              <a:buClr>
                <a:schemeClr val="dk1"/>
              </a:buClr>
              <a:buSzPct val="100000"/>
              <a:buFont typeface="Calibri"/>
              <a:buChar char="•"/>
            </a:pPr>
            <a:r>
              <a:rPr lang="en-US" sz="1200" b="0" i="0" u="none" strike="noStrike" cap="none" baseline="0">
                <a:solidFill>
                  <a:schemeClr val="dk1"/>
                </a:solidFill>
                <a:latin typeface="Calibri"/>
                <a:ea typeface="Calibri"/>
                <a:cs typeface="Calibri"/>
                <a:sym typeface="Calibri"/>
              </a:rPr>
              <a:t>Civic Life:  In social studies, we recognize the importance of preparing students for College and Career—we believe social studies contributes to this mission.  Additionally, though, we believe that public schools also have a responsibility to train our youngest citizens for democratic life—and that social studies has a unique responsibility in the mission and we have chosen to elevate this mission along side College and Career as an outcome to this significant document.</a:t>
            </a:r>
          </a:p>
        </p:txBody>
      </p:sp>
      <p:sp>
        <p:nvSpPr>
          <p:cNvPr id="179" name="Shape 1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2" name="Shape 1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GREG:</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The dimensions of the Inquiry Arc as presented in the C3 Framework are:</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Developing Questions and Planning Inquiries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Applying Disciplinary Tools and Concepts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Evaluating Sources and Using Evidence</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Communicating Conclusion and Taking Informed Action</a:t>
            </a:r>
          </a:p>
        </p:txBody>
      </p:sp>
      <p:sp>
        <p:nvSpPr>
          <p:cNvPr id="193" name="Shape 1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3" name="Shape 2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9" name="Shape 2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5" name="Shape 2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1" name="Shape 2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7" name="Shape 2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3" name="Shape 2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9" name="Shape 2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5" name="Shape 3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1" name="Shape 3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7" name="Shape 3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9" name="Shape 3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5" name="Shape 3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1" name="Shape 3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6" name="Shape 3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0" name="Shape 3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6" name="Shape 3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2" name="Shape 3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8" name="Shape 3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74" name="Shape 3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80" name="Shape 3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85" name="Shape 3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90" name="Shape 3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95" name="Shape 3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1" name="Shape 4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6" name="Shape 4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1" name="Shape 4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6" name="Shape 4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23" name="Shape 4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28" name="Shape 4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34" name="Shape 4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40" name="Shape 4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48" name="Shape 4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JOHN:</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The course of study and the topics for each grade remain the same; we are taking a new approach to the content within each grade to align it more to the demands of the Common Core.  There have been very limited changes to the course titles: Grade 2 dropped </a:t>
            </a:r>
            <a:r>
              <a:rPr lang="en-US" sz="1200" b="1" i="0" u="none" strike="noStrike" cap="none" baseline="0">
                <a:solidFill>
                  <a:schemeClr val="dk1"/>
                </a:solidFill>
                <a:latin typeface="Calibri"/>
                <a:ea typeface="Calibri"/>
                <a:cs typeface="Calibri"/>
                <a:sym typeface="Calibri"/>
              </a:rPr>
              <a:t>US</a:t>
            </a:r>
            <a:r>
              <a:rPr lang="en-US" sz="1200" b="0" i="0" u="none" strike="noStrike" cap="none" baseline="0">
                <a:solidFill>
                  <a:schemeClr val="dk1"/>
                </a:solidFill>
                <a:latin typeface="Calibri"/>
                <a:ea typeface="Calibri"/>
                <a:cs typeface="Calibri"/>
                <a:sym typeface="Calibri"/>
              </a:rPr>
              <a:t> communities, Grade 3 dropped the subtitle: People and Places learning, Grade 5 had identified specifically the United States, Canada and Latin America; for better alignment it is now referred to as The Western Hemisphere</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25" name="Shape 12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GREG:</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Using the Inquiry Arc as a model for instructional change, the Framework specifically intends to see this instructional change by integrating: </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231115" marR="0" lvl="0" indent="-231115" algn="l" rtl="0">
              <a:spcBef>
                <a:spcPts val="0"/>
              </a:spcBef>
              <a:buClr>
                <a:schemeClr val="dk1"/>
              </a:buClr>
              <a:buSzPct val="100000"/>
              <a:buFont typeface="Calibri"/>
              <a:buAutoNum type="arabicPeriod"/>
            </a:pPr>
            <a:r>
              <a:rPr lang="en-US" sz="1200" b="0" i="0" u="none" strike="noStrike" cap="none" baseline="0">
                <a:solidFill>
                  <a:schemeClr val="dk1"/>
                </a:solidFill>
                <a:latin typeface="Calibri"/>
                <a:ea typeface="Calibri"/>
                <a:cs typeface="Calibri"/>
                <a:sym typeface="Calibri"/>
              </a:rPr>
              <a:t>Key ideas/conceptual understandings with the supporting content specifications AND </a:t>
            </a:r>
          </a:p>
          <a:p>
            <a:pPr marL="231115" marR="0" lvl="0" indent="-231115" algn="l" rtl="0">
              <a:spcBef>
                <a:spcPts val="0"/>
              </a:spcBef>
              <a:buClr>
                <a:schemeClr val="dk1"/>
              </a:buClr>
              <a:buSzPct val="100000"/>
              <a:buFont typeface="Calibri"/>
              <a:buAutoNum type="arabicPeriod"/>
            </a:pPr>
            <a:r>
              <a:rPr lang="en-US" sz="1200" b="0" i="0" u="none" strike="noStrike" cap="none" baseline="0">
                <a:solidFill>
                  <a:schemeClr val="dk1"/>
                </a:solidFill>
                <a:latin typeface="Calibri"/>
                <a:ea typeface="Calibri"/>
                <a:cs typeface="Calibri"/>
                <a:sym typeface="Calibri"/>
              </a:rPr>
              <a:t>Common Core Literacy Skills  with</a:t>
            </a:r>
          </a:p>
          <a:p>
            <a:pPr marL="231115" marR="0" lvl="0" indent="-231115" algn="l" rtl="0">
              <a:spcBef>
                <a:spcPts val="0"/>
              </a:spcBef>
              <a:buClr>
                <a:schemeClr val="dk1"/>
              </a:buClr>
              <a:buSzPct val="100000"/>
              <a:buFont typeface="Calibri"/>
              <a:buAutoNum type="arabicPeriod"/>
            </a:pPr>
            <a:r>
              <a:rPr lang="en-US" sz="1200" b="0" i="0" u="none" strike="noStrike" cap="none" baseline="0">
                <a:solidFill>
                  <a:schemeClr val="dk1"/>
                </a:solidFill>
                <a:latin typeface="Calibri"/>
                <a:ea typeface="Calibri"/>
                <a:cs typeface="Calibri"/>
                <a:sym typeface="Calibri"/>
              </a:rPr>
              <a:t>Social Studies Practices</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JOHN:</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Relationship of content and structure of this work.</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39" name="Shape 13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a:lvl1pPr>
            <a:lvl2pPr marL="457200" marR="0" indent="0" algn="ctr" rtl="0">
              <a:spcBef>
                <a:spcPts val="560"/>
              </a:spcBef>
              <a:buClr>
                <a:srgbClr val="888888"/>
              </a:buClr>
              <a:buFont typeface="Arial"/>
              <a:buNone/>
              <a:defRPr/>
            </a:lvl2pPr>
            <a:lvl3pPr marL="914400" marR="0" indent="0" algn="ctr" rtl="0">
              <a:spcBef>
                <a:spcPts val="480"/>
              </a:spcBef>
              <a:buClr>
                <a:srgbClr val="888888"/>
              </a:buClr>
              <a:buFont typeface="Arial"/>
              <a:buNone/>
              <a:defRPr/>
            </a:lvl3pPr>
            <a:lvl4pPr marL="1371600" marR="0" indent="0" algn="ctr" rtl="0">
              <a:spcBef>
                <a:spcPts val="400"/>
              </a:spcBef>
              <a:buClr>
                <a:srgbClr val="888888"/>
              </a:buClr>
              <a:buFont typeface="Arial"/>
              <a:buNone/>
              <a:defRPr/>
            </a:lvl4pPr>
            <a:lvl5pPr marL="1828800" marR="0" indent="0" algn="ctr" rtl="0">
              <a:spcBef>
                <a:spcPts val="40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29" name="Shape 2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0" name="Shape 3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1" name="Shape 3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a:lvl1pPr>
            <a:lvl2pPr marL="742950" marR="0" indent="-107950" algn="l" rtl="0">
              <a:spcBef>
                <a:spcPts val="560"/>
              </a:spcBef>
              <a:buClr>
                <a:schemeClr val="dk1"/>
              </a:buClr>
              <a:buFont typeface="Arial"/>
              <a:buChar char="–"/>
              <a:defRPr/>
            </a:lvl2pPr>
            <a:lvl3pPr marL="1143000" marR="0" indent="-76200" algn="l" rtl="0">
              <a:spcBef>
                <a:spcPts val="480"/>
              </a:spcBef>
              <a:buClr>
                <a:schemeClr val="dk1"/>
              </a:buClr>
              <a:buFont typeface="Arial"/>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vimeo.com/9287419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youtube.com/v/N5zH5Mt1Fkc" TargetMode="Externa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Elementary Social Studies Forum</a:t>
            </a:r>
            <a:br>
              <a:rPr lang="en-US" sz="4400" b="0" i="0" u="none" strike="noStrike" cap="none" baseline="0">
                <a:solidFill>
                  <a:schemeClr val="dk1"/>
                </a:solidFill>
                <a:latin typeface="Calibri"/>
                <a:ea typeface="Calibri"/>
                <a:cs typeface="Calibri"/>
                <a:sym typeface="Calibri"/>
              </a:rPr>
            </a:br>
            <a:r>
              <a:rPr lang="en-US" sz="4400" b="0" i="0" u="none" strike="noStrike" cap="none" baseline="0">
                <a:solidFill>
                  <a:schemeClr val="dk1"/>
                </a:solidFill>
                <a:latin typeface="Calibri"/>
                <a:ea typeface="Calibri"/>
                <a:cs typeface="Calibri"/>
                <a:sym typeface="Calibri"/>
              </a:rPr>
              <a:t>2014-2015</a:t>
            </a:r>
          </a:p>
        </p:txBody>
      </p:sp>
      <p:sp>
        <p:nvSpPr>
          <p:cNvPr id="85" name="Shape 85"/>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r>
              <a:rPr lang="en-US" sz="3200" b="0" i="0" u="none" strike="noStrike" cap="none" baseline="0">
                <a:solidFill>
                  <a:srgbClr val="888888"/>
                </a:solidFill>
                <a:latin typeface="Calibri"/>
                <a:ea typeface="Calibri"/>
                <a:cs typeface="Calibri"/>
                <a:sym typeface="Calibri"/>
              </a:rPr>
              <a:t>Theresa Gray</a:t>
            </a:r>
          </a:p>
          <a:p>
            <a:pPr marL="0" marR="0" lvl="0" indent="0" algn="ctr" rtl="0">
              <a:spcBef>
                <a:spcPts val="640"/>
              </a:spcBef>
              <a:buClr>
                <a:srgbClr val="888888"/>
              </a:buClr>
              <a:buSzPct val="25000"/>
              <a:buFont typeface="Arial"/>
              <a:buNone/>
            </a:pPr>
            <a:r>
              <a:rPr lang="en-US" sz="3200" b="0" i="0" u="none" strike="noStrike" cap="none" baseline="0">
                <a:solidFill>
                  <a:srgbClr val="888888"/>
                </a:solidFill>
                <a:latin typeface="Calibri"/>
                <a:ea typeface="Calibri"/>
                <a:cs typeface="Calibri"/>
                <a:sym typeface="Calibri"/>
              </a:rPr>
              <a:t>Marcy Sweetman</a:t>
            </a:r>
          </a:p>
        </p:txBody>
      </p:sp>
      <p:pic>
        <p:nvPicPr>
          <p:cNvPr id="86" name="Shape 86"/>
          <p:cNvPicPr preferRelativeResize="0"/>
          <p:nvPr/>
        </p:nvPicPr>
        <p:blipFill rotWithShape="1">
          <a:blip r:embed="rId3">
            <a:alphaModFix/>
          </a:blip>
          <a:srcRect b="87937"/>
          <a:stretch/>
        </p:blipFill>
        <p:spPr>
          <a:xfrm>
            <a:off x="134469" y="0"/>
            <a:ext cx="8875059" cy="827313"/>
          </a:xfrm>
          <a:prstGeom prst="rect">
            <a:avLst/>
          </a:prstGeom>
          <a:noFill/>
          <a:ln>
            <a:noFill/>
          </a:ln>
        </p:spPr>
      </p:pic>
      <p:pic>
        <p:nvPicPr>
          <p:cNvPr id="87" name="Shape 87"/>
          <p:cNvPicPr preferRelativeResize="0"/>
          <p:nvPr/>
        </p:nvPicPr>
        <p:blipFill rotWithShape="1">
          <a:blip r:embed="rId4">
            <a:alphaModFix/>
          </a:blip>
          <a:srcRect/>
          <a:stretch/>
        </p:blipFill>
        <p:spPr>
          <a:xfrm>
            <a:off x="134469" y="4191000"/>
            <a:ext cx="1943100" cy="2514599"/>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457200" y="471050"/>
            <a:ext cx="8229600" cy="452610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US" sz="3200" b="1" i="0" u="none" strike="noStrike" cap="none" baseline="0">
                <a:solidFill>
                  <a:schemeClr val="dk1"/>
                </a:solidFill>
                <a:latin typeface="Calibri"/>
                <a:ea typeface="Calibri"/>
                <a:cs typeface="Calibri"/>
                <a:sym typeface="Calibri"/>
              </a:rPr>
              <a:t>How to Read the Framework</a:t>
            </a:r>
          </a:p>
          <a:p>
            <a:pPr marL="0" marR="0" lvl="0" indent="0" algn="ctr" rtl="0">
              <a:spcBef>
                <a:spcPts val="640"/>
              </a:spcBef>
              <a:buClr>
                <a:schemeClr val="dk1"/>
              </a:buClr>
              <a:buFont typeface="Arial"/>
              <a:buNone/>
            </a:pPr>
            <a:endParaRPr sz="3200" b="1" i="0" u="none" strike="noStrike" cap="none" baseline="0">
              <a:solidFill>
                <a:schemeClr val="dk1"/>
              </a:solidFill>
              <a:latin typeface="Calibri"/>
              <a:ea typeface="Calibri"/>
              <a:cs typeface="Calibri"/>
              <a:sym typeface="Calibri"/>
            </a:endParaRPr>
          </a:p>
        </p:txBody>
      </p:sp>
      <p:pic>
        <p:nvPicPr>
          <p:cNvPr id="142" name="Shape 142"/>
          <p:cNvPicPr preferRelativeResize="0"/>
          <p:nvPr/>
        </p:nvPicPr>
        <p:blipFill rotWithShape="1">
          <a:blip r:embed="rId3">
            <a:alphaModFix/>
          </a:blip>
          <a:srcRect/>
          <a:stretch/>
        </p:blipFill>
        <p:spPr>
          <a:xfrm>
            <a:off x="1560150" y="1633425"/>
            <a:ext cx="6781800" cy="44958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457200" y="827313"/>
            <a:ext cx="8229600" cy="5298849"/>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US" sz="3200" b="1" i="0" u="sng" strike="noStrike" cap="none" baseline="0">
                <a:solidFill>
                  <a:schemeClr val="dk1"/>
                </a:solidFill>
                <a:latin typeface="Calibri"/>
                <a:ea typeface="Calibri"/>
                <a:cs typeface="Calibri"/>
                <a:sym typeface="Calibri"/>
              </a:rPr>
              <a:t>Social Studies Practices</a:t>
            </a:r>
          </a:p>
          <a:p>
            <a:pPr marL="0" marR="0" lvl="0" indent="0" algn="l" rtl="0">
              <a:spcBef>
                <a:spcPts val="640"/>
              </a:spcBef>
              <a:buClr>
                <a:schemeClr val="dk1"/>
              </a:buClr>
              <a:buSzPct val="25000"/>
              <a:buFont typeface="Arial"/>
              <a:buNone/>
            </a:pPr>
            <a:r>
              <a:rPr lang="en-US" sz="3200" b="0" i="0" u="none" strike="noStrike" cap="none" baseline="0">
                <a:solidFill>
                  <a:schemeClr val="dk1"/>
                </a:solidFill>
                <a:latin typeface="Calibri"/>
                <a:ea typeface="Calibri"/>
                <a:cs typeface="Calibri"/>
                <a:sym typeface="Calibri"/>
              </a:rPr>
              <a:t>1. Gathering, Using, and Interpreting Evidence</a:t>
            </a:r>
          </a:p>
          <a:p>
            <a:pPr marL="0" marR="0" lvl="0" indent="0" algn="l" rtl="0">
              <a:spcBef>
                <a:spcPts val="640"/>
              </a:spcBef>
              <a:buClr>
                <a:schemeClr val="dk1"/>
              </a:buClr>
              <a:buSzPct val="25000"/>
              <a:buFont typeface="Arial"/>
              <a:buNone/>
            </a:pPr>
            <a:r>
              <a:rPr lang="en-US" sz="3200" b="0" i="0" u="none" strike="noStrike" cap="none" baseline="0">
                <a:solidFill>
                  <a:schemeClr val="dk1"/>
                </a:solidFill>
                <a:latin typeface="Calibri"/>
                <a:ea typeface="Calibri"/>
                <a:cs typeface="Calibri"/>
                <a:sym typeface="Calibri"/>
              </a:rPr>
              <a:t>2. Chronological Reasoning and Causation</a:t>
            </a:r>
          </a:p>
          <a:p>
            <a:pPr marL="0" marR="0" lvl="0" indent="0" algn="l" rtl="0">
              <a:spcBef>
                <a:spcPts val="640"/>
              </a:spcBef>
              <a:buClr>
                <a:schemeClr val="dk1"/>
              </a:buClr>
              <a:buSzPct val="25000"/>
              <a:buFont typeface="Arial"/>
              <a:buNone/>
            </a:pPr>
            <a:r>
              <a:rPr lang="en-US" sz="3200" b="0" i="0" u="none" strike="noStrike" cap="none" baseline="0">
                <a:solidFill>
                  <a:schemeClr val="dk1"/>
                </a:solidFill>
                <a:latin typeface="Calibri"/>
                <a:ea typeface="Calibri"/>
                <a:cs typeface="Calibri"/>
                <a:sym typeface="Calibri"/>
              </a:rPr>
              <a:t>3. Comparison and Contextualization</a:t>
            </a:r>
          </a:p>
          <a:p>
            <a:pPr marL="0" marR="0" lvl="0" indent="0" algn="l" rtl="0">
              <a:spcBef>
                <a:spcPts val="640"/>
              </a:spcBef>
              <a:buClr>
                <a:schemeClr val="dk1"/>
              </a:buClr>
              <a:buSzPct val="25000"/>
              <a:buFont typeface="Arial"/>
              <a:buNone/>
            </a:pPr>
            <a:r>
              <a:rPr lang="en-US" sz="3200" b="0" i="0" u="none" strike="noStrike" cap="none" baseline="0">
                <a:solidFill>
                  <a:schemeClr val="dk1"/>
                </a:solidFill>
                <a:latin typeface="Calibri"/>
                <a:ea typeface="Calibri"/>
                <a:cs typeface="Calibri"/>
                <a:sym typeface="Calibri"/>
              </a:rPr>
              <a:t>4. Geographic Reasoning </a:t>
            </a:r>
          </a:p>
          <a:p>
            <a:pPr marL="0" marR="0" lvl="0" indent="0" algn="l" rtl="0">
              <a:spcBef>
                <a:spcPts val="640"/>
              </a:spcBef>
              <a:buClr>
                <a:schemeClr val="dk1"/>
              </a:buClr>
              <a:buSzPct val="25000"/>
              <a:buFont typeface="Arial"/>
              <a:buNone/>
            </a:pPr>
            <a:r>
              <a:rPr lang="en-US" sz="3200" b="0" i="0" u="none" strike="noStrike" cap="none" baseline="0">
                <a:solidFill>
                  <a:schemeClr val="dk1"/>
                </a:solidFill>
                <a:latin typeface="Calibri"/>
                <a:ea typeface="Calibri"/>
                <a:cs typeface="Calibri"/>
                <a:sym typeface="Calibri"/>
              </a:rPr>
              <a:t>5. Economics and Economics Systems</a:t>
            </a:r>
          </a:p>
          <a:p>
            <a:pPr marL="0" marR="0" lvl="0" indent="0" algn="l" rtl="0">
              <a:spcBef>
                <a:spcPts val="640"/>
              </a:spcBef>
              <a:buClr>
                <a:schemeClr val="dk1"/>
              </a:buClr>
              <a:buSzPct val="25000"/>
              <a:buFont typeface="Arial"/>
              <a:buNone/>
            </a:pPr>
            <a:r>
              <a:rPr lang="en-US" sz="3200" b="0" i="0" u="none" strike="noStrike" cap="none" baseline="0">
                <a:solidFill>
                  <a:schemeClr val="dk1"/>
                </a:solidFill>
                <a:latin typeface="Calibri"/>
                <a:ea typeface="Calibri"/>
                <a:cs typeface="Calibri"/>
                <a:sym typeface="Calibri"/>
              </a:rPr>
              <a:t>6. Civic Participation</a:t>
            </a:r>
          </a:p>
          <a:p>
            <a:pPr marL="0" marR="0" lvl="0" indent="0" algn="l" rtl="0">
              <a:spcBef>
                <a:spcPts val="640"/>
              </a:spcBef>
              <a:buClr>
                <a:schemeClr val="dk1"/>
              </a:buClr>
              <a:buFont typeface="Arial"/>
              <a:buNone/>
            </a:pPr>
            <a:endParaRPr sz="3200" b="1" i="0" u="none" strike="noStrike" cap="none" baseline="0">
              <a:solidFill>
                <a:schemeClr val="dk1"/>
              </a:solidFill>
              <a:latin typeface="Calibri"/>
              <a:ea typeface="Calibri"/>
              <a:cs typeface="Calibri"/>
              <a:sym typeface="Calibri"/>
            </a:endParaRPr>
          </a:p>
        </p:txBody>
      </p:sp>
      <p:pic>
        <p:nvPicPr>
          <p:cNvPr id="149" name="Shape 149"/>
          <p:cNvPicPr preferRelativeResize="0"/>
          <p:nvPr/>
        </p:nvPicPr>
        <p:blipFill rotWithShape="1">
          <a:blip r:embed="rId3">
            <a:alphaModFix/>
          </a:blip>
          <a:srcRect/>
          <a:stretch/>
        </p:blipFill>
        <p:spPr>
          <a:xfrm>
            <a:off x="4571998" y="4495798"/>
            <a:ext cx="4114801" cy="205740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457200" y="827313"/>
            <a:ext cx="8229600" cy="5298849"/>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US" sz="3200" b="1" i="0" u="none" strike="noStrike" cap="none" baseline="0">
                <a:solidFill>
                  <a:schemeClr val="dk1"/>
                </a:solidFill>
                <a:latin typeface="Calibri"/>
                <a:ea typeface="Calibri"/>
                <a:cs typeface="Calibri"/>
                <a:sym typeface="Calibri"/>
              </a:rPr>
              <a:t>Common Core Skills</a:t>
            </a:r>
          </a:p>
          <a:p>
            <a:pPr marL="342900" marR="0" lvl="0" indent="-342900" algn="l" rtl="0">
              <a:spcBef>
                <a:spcPts val="48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Reading </a:t>
            </a:r>
          </a:p>
          <a:p>
            <a:pPr marL="742950" marR="0" lvl="1" indent="-285750" algn="l" rtl="0">
              <a:spcBef>
                <a:spcPts val="360"/>
              </a:spcBef>
              <a:buClr>
                <a:schemeClr val="dk1"/>
              </a:buClr>
              <a:buSzPct val="100000"/>
              <a:buFont typeface="Noto Symbol"/>
              <a:buChar char="•"/>
            </a:pPr>
            <a:r>
              <a:rPr lang="en-US" sz="1800" b="0" i="0" u="none" strike="noStrike" cap="none" baseline="0">
                <a:solidFill>
                  <a:schemeClr val="dk1"/>
                </a:solidFill>
                <a:latin typeface="Calibri"/>
                <a:ea typeface="Calibri"/>
                <a:cs typeface="Calibri"/>
                <a:sym typeface="Calibri"/>
              </a:rPr>
              <a:t>Key Ideas and Details</a:t>
            </a:r>
          </a:p>
          <a:p>
            <a:pPr marL="742950" marR="0" lvl="1" indent="-285750" algn="l" rtl="0">
              <a:spcBef>
                <a:spcPts val="360"/>
              </a:spcBef>
              <a:buClr>
                <a:schemeClr val="dk1"/>
              </a:buClr>
              <a:buSzPct val="100000"/>
              <a:buFont typeface="Noto Symbol"/>
              <a:buChar char="•"/>
            </a:pPr>
            <a:r>
              <a:rPr lang="en-US" sz="1800" b="0" i="0" u="none" strike="noStrike" cap="none" baseline="0">
                <a:solidFill>
                  <a:schemeClr val="dk1"/>
                </a:solidFill>
                <a:latin typeface="Calibri"/>
                <a:ea typeface="Calibri"/>
                <a:cs typeface="Calibri"/>
                <a:sym typeface="Calibri"/>
              </a:rPr>
              <a:t>Craft and Structure</a:t>
            </a:r>
          </a:p>
          <a:p>
            <a:pPr marL="742950" marR="0" lvl="1" indent="-285750" algn="l" rtl="0">
              <a:spcBef>
                <a:spcPts val="360"/>
              </a:spcBef>
              <a:buClr>
                <a:schemeClr val="dk1"/>
              </a:buClr>
              <a:buSzPct val="100000"/>
              <a:buFont typeface="Noto Symbol"/>
              <a:buChar char="•"/>
            </a:pPr>
            <a:r>
              <a:rPr lang="en-US" sz="1800" b="0" i="0" u="none" strike="noStrike" cap="none" baseline="0">
                <a:solidFill>
                  <a:schemeClr val="dk1"/>
                </a:solidFill>
                <a:latin typeface="Calibri"/>
                <a:ea typeface="Calibri"/>
                <a:cs typeface="Calibri"/>
                <a:sym typeface="Calibri"/>
              </a:rPr>
              <a:t>Integration of Knowledge &amp; Ideas</a:t>
            </a:r>
          </a:p>
          <a:p>
            <a:pPr marL="742950" marR="0" lvl="1" indent="-285750" algn="l" rtl="0">
              <a:spcBef>
                <a:spcPts val="360"/>
              </a:spcBef>
              <a:buClr>
                <a:schemeClr val="dk1"/>
              </a:buClr>
              <a:buSzPct val="100000"/>
              <a:buFont typeface="Noto Symbol"/>
              <a:buChar char="•"/>
            </a:pPr>
            <a:r>
              <a:rPr lang="en-US" sz="1800" b="0" i="0" u="none" strike="noStrike" cap="none" baseline="0">
                <a:solidFill>
                  <a:schemeClr val="dk1"/>
                </a:solidFill>
                <a:latin typeface="Calibri"/>
                <a:ea typeface="Calibri"/>
                <a:cs typeface="Calibri"/>
                <a:sym typeface="Calibri"/>
              </a:rPr>
              <a:t>Range of Reading &amp; Text Complexity</a:t>
            </a:r>
          </a:p>
          <a:p>
            <a:pPr marL="342900" marR="0" lvl="0" indent="-342900" algn="l" rtl="0">
              <a:spcBef>
                <a:spcPts val="48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Writing</a:t>
            </a:r>
          </a:p>
          <a:p>
            <a:pPr marL="742950" marR="0" lvl="1" indent="-285750" algn="l" rtl="0">
              <a:spcBef>
                <a:spcPts val="360"/>
              </a:spcBef>
              <a:buClr>
                <a:schemeClr val="dk1"/>
              </a:buClr>
              <a:buSzPct val="100000"/>
              <a:buFont typeface="Noto Symbol"/>
              <a:buChar char="•"/>
            </a:pPr>
            <a:r>
              <a:rPr lang="en-US" sz="1800" b="0" i="0" u="none" strike="noStrike" cap="none" baseline="0">
                <a:solidFill>
                  <a:schemeClr val="dk1"/>
                </a:solidFill>
                <a:latin typeface="Calibri"/>
                <a:ea typeface="Calibri"/>
                <a:cs typeface="Calibri"/>
                <a:sym typeface="Calibri"/>
              </a:rPr>
              <a:t>Text Types and Purposes</a:t>
            </a:r>
          </a:p>
          <a:p>
            <a:pPr marL="742950" marR="0" lvl="1" indent="-285750" algn="l" rtl="0">
              <a:spcBef>
                <a:spcPts val="360"/>
              </a:spcBef>
              <a:buClr>
                <a:schemeClr val="dk1"/>
              </a:buClr>
              <a:buSzPct val="100000"/>
              <a:buFont typeface="Noto Symbol"/>
              <a:buChar char="•"/>
            </a:pPr>
            <a:r>
              <a:rPr lang="en-US" sz="1800" b="0" i="0" u="none" strike="noStrike" cap="none" baseline="0">
                <a:solidFill>
                  <a:schemeClr val="dk1"/>
                </a:solidFill>
                <a:latin typeface="Calibri"/>
                <a:ea typeface="Calibri"/>
                <a:cs typeface="Calibri"/>
                <a:sym typeface="Calibri"/>
              </a:rPr>
              <a:t>Production and Distribution of Writing</a:t>
            </a:r>
          </a:p>
          <a:p>
            <a:pPr marL="742950" marR="0" lvl="1" indent="-285750" algn="l" rtl="0">
              <a:spcBef>
                <a:spcPts val="360"/>
              </a:spcBef>
              <a:buClr>
                <a:schemeClr val="dk1"/>
              </a:buClr>
              <a:buSzPct val="100000"/>
              <a:buFont typeface="Noto Symbol"/>
              <a:buChar char="•"/>
            </a:pPr>
            <a:r>
              <a:rPr lang="en-US" sz="1800" b="0" i="0" u="none" strike="noStrike" cap="none" baseline="0">
                <a:solidFill>
                  <a:schemeClr val="dk1"/>
                </a:solidFill>
                <a:latin typeface="Calibri"/>
                <a:ea typeface="Calibri"/>
                <a:cs typeface="Calibri"/>
                <a:sym typeface="Calibri"/>
              </a:rPr>
              <a:t>Research to Build and Present Knowledge</a:t>
            </a:r>
          </a:p>
          <a:p>
            <a:pPr marL="742950" marR="0" lvl="1" indent="-285750" algn="l" rtl="0">
              <a:spcBef>
                <a:spcPts val="360"/>
              </a:spcBef>
              <a:buClr>
                <a:schemeClr val="dk1"/>
              </a:buClr>
              <a:buSzPct val="100000"/>
              <a:buFont typeface="Noto Symbol"/>
              <a:buChar char="•"/>
            </a:pPr>
            <a:r>
              <a:rPr lang="en-US" sz="1800" b="0" i="0" u="none" strike="noStrike" cap="none" baseline="0">
                <a:solidFill>
                  <a:schemeClr val="dk1"/>
                </a:solidFill>
                <a:latin typeface="Calibri"/>
                <a:ea typeface="Calibri"/>
                <a:cs typeface="Calibri"/>
                <a:sym typeface="Calibri"/>
              </a:rPr>
              <a:t>Range of Writing</a:t>
            </a:r>
          </a:p>
          <a:p>
            <a:pPr marL="342900" marR="0" lvl="0" indent="-342900" algn="l" rtl="0">
              <a:spcBef>
                <a:spcPts val="48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Speaking and Listening</a:t>
            </a:r>
          </a:p>
          <a:p>
            <a:pPr marL="742950" marR="0" lvl="1" indent="-285750" algn="l" rtl="0">
              <a:spcBef>
                <a:spcPts val="360"/>
              </a:spcBef>
              <a:buClr>
                <a:schemeClr val="dk1"/>
              </a:buClr>
              <a:buSzPct val="100000"/>
              <a:buFont typeface="Noto Symbol"/>
              <a:buChar char="•"/>
            </a:pPr>
            <a:r>
              <a:rPr lang="en-US" sz="1800" b="0" i="0" u="none" strike="noStrike" cap="none" baseline="0">
                <a:solidFill>
                  <a:schemeClr val="dk1"/>
                </a:solidFill>
                <a:latin typeface="Calibri"/>
                <a:ea typeface="Calibri"/>
                <a:cs typeface="Calibri"/>
                <a:sym typeface="Calibri"/>
              </a:rPr>
              <a:t>Comprehension and Collaboration</a:t>
            </a:r>
          </a:p>
          <a:p>
            <a:pPr marL="742950" marR="0" lvl="1" indent="-285750" algn="l" rtl="0">
              <a:spcBef>
                <a:spcPts val="360"/>
              </a:spcBef>
              <a:buClr>
                <a:schemeClr val="dk1"/>
              </a:buClr>
              <a:buSzPct val="100000"/>
              <a:buFont typeface="Noto Symbol"/>
              <a:buChar char="•"/>
            </a:pPr>
            <a:r>
              <a:rPr lang="en-US" sz="1800" b="0" i="0" u="none" strike="noStrike" cap="none" baseline="0">
                <a:solidFill>
                  <a:schemeClr val="dk1"/>
                </a:solidFill>
                <a:latin typeface="Calibri"/>
                <a:ea typeface="Calibri"/>
                <a:cs typeface="Calibri"/>
                <a:sym typeface="Calibri"/>
              </a:rPr>
              <a:t>Presentation of Knowledge and Ideas</a:t>
            </a:r>
          </a:p>
          <a:p>
            <a:pPr marL="0" marR="0" lvl="0" indent="0" algn="l" rtl="0">
              <a:spcBef>
                <a:spcPts val="64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p:txBody>
      </p:sp>
      <p:pic>
        <p:nvPicPr>
          <p:cNvPr id="156" name="Shape 156"/>
          <p:cNvPicPr preferRelativeResize="0"/>
          <p:nvPr/>
        </p:nvPicPr>
        <p:blipFill rotWithShape="1">
          <a:blip r:embed="rId3">
            <a:alphaModFix/>
          </a:blip>
          <a:srcRect/>
          <a:stretch/>
        </p:blipFill>
        <p:spPr>
          <a:xfrm>
            <a:off x="5105400" y="4724400"/>
            <a:ext cx="3657600" cy="182880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Shape 162"/>
          <p:cNvPicPr preferRelativeResize="0"/>
          <p:nvPr/>
        </p:nvPicPr>
        <p:blipFill rotWithShape="1">
          <a:blip r:embed="rId3">
            <a:alphaModFix/>
          </a:blip>
          <a:srcRect/>
          <a:stretch/>
        </p:blipFill>
        <p:spPr>
          <a:xfrm>
            <a:off x="0" y="0"/>
            <a:ext cx="9144000" cy="5283200"/>
          </a:xfrm>
          <a:prstGeom prst="rect">
            <a:avLst/>
          </a:prstGeom>
          <a:noFill/>
          <a:ln>
            <a:noFill/>
          </a:ln>
        </p:spPr>
      </p:pic>
      <p:sp>
        <p:nvSpPr>
          <p:cNvPr id="163" name="Shape 163"/>
          <p:cNvSpPr/>
          <p:nvPr/>
        </p:nvSpPr>
        <p:spPr>
          <a:xfrm>
            <a:off x="0" y="5283200"/>
            <a:ext cx="9144000" cy="1573213"/>
          </a:xfrm>
          <a:prstGeom prst="rect">
            <a:avLst/>
          </a:prstGeom>
          <a:solidFill>
            <a:srgbClr val="04243C"/>
          </a:solidFill>
          <a:ln w="9525" cap="flat">
            <a:solidFill>
              <a:srgbClr val="04243C"/>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400" b="0" i="0" u="none" strike="noStrike" cap="none" baseline="0">
              <a:solidFill>
                <a:schemeClr val="lt1"/>
              </a:solidFill>
              <a:latin typeface="Calibri"/>
              <a:ea typeface="Calibri"/>
              <a:cs typeface="Calibri"/>
              <a:sym typeface="Calibri"/>
            </a:endParaRPr>
          </a:p>
        </p:txBody>
      </p:sp>
      <p:cxnSp>
        <p:nvCxnSpPr>
          <p:cNvPr id="164" name="Shape 164"/>
          <p:cNvCxnSpPr/>
          <p:nvPr/>
        </p:nvCxnSpPr>
        <p:spPr>
          <a:xfrm>
            <a:off x="0" y="5283200"/>
            <a:ext cx="9144000" cy="0"/>
          </a:xfrm>
          <a:prstGeom prst="straightConnector1">
            <a:avLst/>
          </a:prstGeom>
          <a:noFill/>
          <a:ln w="57150" cap="flat">
            <a:solidFill>
              <a:schemeClr val="accent1"/>
            </a:solidFill>
            <a:prstDash val="solid"/>
            <a:round/>
            <a:headEnd type="none" w="med" len="med"/>
            <a:tailEnd type="none" w="med" len="med"/>
          </a:ln>
        </p:spPr>
      </p:cxn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Shape 170"/>
          <p:cNvPicPr preferRelativeResize="0"/>
          <p:nvPr/>
        </p:nvPicPr>
        <p:blipFill rotWithShape="1">
          <a:blip r:embed="rId3">
            <a:alphaModFix/>
          </a:blip>
          <a:srcRect l="4558" t="18943" r="4558"/>
          <a:stretch/>
        </p:blipFill>
        <p:spPr>
          <a:xfrm>
            <a:off x="-25923" y="1470325"/>
            <a:ext cx="9144000" cy="4894266"/>
          </a:xfrm>
          <a:prstGeom prst="rect">
            <a:avLst/>
          </a:prstGeom>
          <a:noFill/>
          <a:ln>
            <a:noFill/>
          </a:ln>
        </p:spPr>
      </p:pic>
      <p:sp>
        <p:nvSpPr>
          <p:cNvPr id="171" name="Shape 171"/>
          <p:cNvSpPr txBox="1"/>
          <p:nvPr/>
        </p:nvSpPr>
        <p:spPr>
          <a:xfrm>
            <a:off x="609600" y="3962400"/>
            <a:ext cx="2167799" cy="9539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800" b="1" i="0" u="none" strike="noStrike" cap="none" baseline="0">
                <a:solidFill>
                  <a:srgbClr val="04243C"/>
                </a:solidFill>
                <a:latin typeface="Arial Black"/>
                <a:ea typeface="Arial Black"/>
                <a:cs typeface="Arial Black"/>
                <a:sym typeface="Arial Black"/>
              </a:rPr>
              <a:t>INQUIRY</a:t>
            </a:r>
          </a:p>
          <a:p>
            <a:pPr marL="0" marR="0" lvl="0" indent="0" algn="ctr" rtl="0">
              <a:spcBef>
                <a:spcPts val="0"/>
              </a:spcBef>
              <a:spcAft>
                <a:spcPts val="0"/>
              </a:spcAft>
              <a:buSzPct val="25000"/>
              <a:buNone/>
            </a:pPr>
            <a:r>
              <a:rPr lang="en-US" sz="2800" b="1" i="0" u="none" strike="noStrike" cap="none" baseline="0">
                <a:solidFill>
                  <a:srgbClr val="04243C"/>
                </a:solidFill>
                <a:latin typeface="Arial Black"/>
                <a:ea typeface="Arial Black"/>
                <a:cs typeface="Arial Black"/>
                <a:sym typeface="Arial Black"/>
              </a:rPr>
              <a:t>ARC</a:t>
            </a:r>
          </a:p>
        </p:txBody>
      </p:sp>
      <p:sp>
        <p:nvSpPr>
          <p:cNvPr id="172" name="Shape 172"/>
          <p:cNvSpPr txBox="1"/>
          <p:nvPr/>
        </p:nvSpPr>
        <p:spPr>
          <a:xfrm>
            <a:off x="6532350" y="3962400"/>
            <a:ext cx="2006700" cy="9539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800" b="1" i="0" u="none" strike="noStrike" cap="none" baseline="0">
                <a:solidFill>
                  <a:srgbClr val="04243C"/>
                </a:solidFill>
                <a:latin typeface="Arial Black"/>
                <a:ea typeface="Arial Black"/>
                <a:cs typeface="Arial Black"/>
                <a:sym typeface="Arial Black"/>
              </a:rPr>
              <a:t>CIVIC</a:t>
            </a:r>
          </a:p>
          <a:p>
            <a:pPr marL="0" marR="0" lvl="0" indent="0" algn="ctr" rtl="0">
              <a:spcBef>
                <a:spcPts val="0"/>
              </a:spcBef>
              <a:spcAft>
                <a:spcPts val="0"/>
              </a:spcAft>
              <a:buSzPct val="25000"/>
              <a:buNone/>
            </a:pPr>
            <a:r>
              <a:rPr lang="en-US" sz="2800" b="1" i="0" u="none" strike="noStrike" cap="none" baseline="0">
                <a:solidFill>
                  <a:srgbClr val="04243C"/>
                </a:solidFill>
                <a:latin typeface="Arial Black"/>
                <a:ea typeface="Arial Black"/>
                <a:cs typeface="Arial Black"/>
                <a:sym typeface="Arial Black"/>
              </a:rPr>
              <a:t>LIFE</a:t>
            </a:r>
          </a:p>
        </p:txBody>
      </p:sp>
      <p:sp>
        <p:nvSpPr>
          <p:cNvPr id="173" name="Shape 173"/>
          <p:cNvSpPr txBox="1"/>
          <p:nvPr/>
        </p:nvSpPr>
        <p:spPr>
          <a:xfrm>
            <a:off x="3026850" y="3962400"/>
            <a:ext cx="3505499" cy="9539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800" b="1" i="0" u="none" strike="noStrike" cap="none" baseline="0">
                <a:solidFill>
                  <a:srgbClr val="04243C"/>
                </a:solidFill>
                <a:latin typeface="Arial Black"/>
                <a:ea typeface="Arial Black"/>
                <a:cs typeface="Arial Black"/>
                <a:sym typeface="Arial Black"/>
              </a:rPr>
              <a:t>DISCIPLINARY</a:t>
            </a:r>
          </a:p>
          <a:p>
            <a:pPr marL="0" marR="0" lvl="0" indent="0" algn="ctr" rtl="0">
              <a:spcBef>
                <a:spcPts val="0"/>
              </a:spcBef>
              <a:spcAft>
                <a:spcPts val="0"/>
              </a:spcAft>
              <a:buSzPct val="25000"/>
              <a:buNone/>
            </a:pPr>
            <a:r>
              <a:rPr lang="en-US" sz="2800" b="1" i="0" u="none" strike="noStrike" cap="none" baseline="0">
                <a:solidFill>
                  <a:srgbClr val="04243C"/>
                </a:solidFill>
                <a:latin typeface="Arial Black"/>
                <a:ea typeface="Arial Black"/>
                <a:cs typeface="Arial Black"/>
                <a:sym typeface="Arial Black"/>
              </a:rPr>
              <a:t>LITERACY</a:t>
            </a:r>
          </a:p>
        </p:txBody>
      </p:sp>
      <p:sp>
        <p:nvSpPr>
          <p:cNvPr id="174" name="Shape 174"/>
          <p:cNvSpPr/>
          <p:nvPr/>
        </p:nvSpPr>
        <p:spPr>
          <a:xfrm>
            <a:off x="-10622" y="4962340"/>
            <a:ext cx="9169923" cy="1892325"/>
          </a:xfrm>
          <a:prstGeom prst="rect">
            <a:avLst/>
          </a:prstGeom>
          <a:solidFill>
            <a:srgbClr val="04243C"/>
          </a:solidFill>
          <a:ln w="9525" cap="flat">
            <a:solidFill>
              <a:srgbClr val="04243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4400" b="1" i="0" u="none" strike="noStrike" cap="none" baseline="0">
                <a:solidFill>
                  <a:srgbClr val="FFFFFF"/>
                </a:solidFill>
                <a:latin typeface="Calibri"/>
                <a:ea typeface="Calibri"/>
                <a:cs typeface="Calibri"/>
                <a:sym typeface="Calibri"/>
              </a:rPr>
              <a:t>C3 Foundations</a:t>
            </a:r>
          </a:p>
        </p:txBody>
      </p:sp>
      <p:cxnSp>
        <p:nvCxnSpPr>
          <p:cNvPr id="175" name="Shape 175"/>
          <p:cNvCxnSpPr/>
          <p:nvPr/>
        </p:nvCxnSpPr>
        <p:spPr>
          <a:xfrm>
            <a:off x="-25400" y="4962525"/>
            <a:ext cx="9185274" cy="0"/>
          </a:xfrm>
          <a:prstGeom prst="straightConnector1">
            <a:avLst/>
          </a:prstGeom>
          <a:noFill/>
          <a:ln w="76200" cap="flat">
            <a:solidFill>
              <a:schemeClr val="accent1"/>
            </a:solidFill>
            <a:prstDash val="solid"/>
            <a:round/>
            <a:headEnd type="none" w="med" len="med"/>
            <a:tailEnd type="none" w="med" len="med"/>
          </a:ln>
        </p:spPr>
      </p:cxn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p:nvPr/>
        </p:nvSpPr>
        <p:spPr>
          <a:xfrm>
            <a:off x="2557463" y="1676400"/>
            <a:ext cx="6615112" cy="6121400"/>
          </a:xfrm>
          <a:prstGeom prst="rect">
            <a:avLst/>
          </a:prstGeom>
          <a:noFill/>
          <a:ln>
            <a:noFill/>
          </a:ln>
        </p:spPr>
        <p:txBody>
          <a:bodyPr lIns="91425" tIns="45700" rIns="91425" bIns="45700" anchor="t" anchorCtr="0">
            <a:noAutofit/>
          </a:bodyPr>
          <a:lstStyle/>
          <a:p>
            <a:pPr marL="342900" marR="0" lvl="0" indent="-342900" algn="l" rtl="0">
              <a:spcBef>
                <a:spcPts val="0"/>
              </a:spcBef>
              <a:buClr>
                <a:srgbClr val="008000"/>
              </a:buClr>
              <a:buSzPct val="100000"/>
              <a:buFont typeface="Arial"/>
              <a:buChar char="•"/>
            </a:pPr>
            <a:r>
              <a:rPr lang="en-US" sz="2800" b="1" i="0" u="none" strike="noStrike" cap="none" baseline="0">
                <a:solidFill>
                  <a:srgbClr val="008000"/>
                </a:solidFill>
                <a:latin typeface="Calibri"/>
                <a:ea typeface="Calibri"/>
                <a:cs typeface="Calibri"/>
                <a:sym typeface="Calibri"/>
              </a:rPr>
              <a:t>Dimension 1</a:t>
            </a:r>
            <a:r>
              <a:rPr lang="en-US" sz="2800" b="0" i="0" u="none" strike="noStrike" cap="none" baseline="0">
                <a:solidFill>
                  <a:srgbClr val="008000"/>
                </a:solidFill>
                <a:latin typeface="Calibri"/>
                <a:ea typeface="Calibri"/>
                <a:cs typeface="Calibri"/>
                <a:sym typeface="Calibri"/>
              </a:rPr>
              <a:t>:</a:t>
            </a:r>
            <a:r>
              <a:rPr lang="en-US" sz="2800" b="0" i="0" u="none" strike="noStrike" cap="none" baseline="0">
                <a:solidFill>
                  <a:schemeClr val="dk1"/>
                </a:solidFill>
                <a:latin typeface="Calibri"/>
                <a:ea typeface="Calibri"/>
                <a:cs typeface="Calibri"/>
                <a:sym typeface="Calibri"/>
              </a:rPr>
              <a:t>  Developing Questions and Planning Inquiries</a:t>
            </a:r>
          </a:p>
          <a:p>
            <a:pPr marL="342900" marR="0" lvl="0" indent="-342900" algn="l" rtl="0">
              <a:spcBef>
                <a:spcPts val="560"/>
              </a:spcBef>
              <a:buClr>
                <a:srgbClr val="6B2C83"/>
              </a:buClr>
              <a:buSzPct val="100000"/>
              <a:buFont typeface="Arial"/>
              <a:buChar char="•"/>
            </a:pPr>
            <a:r>
              <a:rPr lang="en-US" sz="2800" b="1" i="0" u="none" strike="noStrike" cap="none" baseline="0">
                <a:solidFill>
                  <a:srgbClr val="6B2C83"/>
                </a:solidFill>
                <a:latin typeface="Calibri"/>
                <a:ea typeface="Calibri"/>
                <a:cs typeface="Calibri"/>
                <a:sym typeface="Calibri"/>
              </a:rPr>
              <a:t>Dimension 2</a:t>
            </a:r>
            <a:r>
              <a:rPr lang="en-US" sz="2800" b="0" i="0" u="none" strike="noStrike" cap="none" baseline="0">
                <a:solidFill>
                  <a:schemeClr val="dk1"/>
                </a:solidFill>
                <a:latin typeface="Calibri"/>
                <a:ea typeface="Calibri"/>
                <a:cs typeface="Calibri"/>
                <a:sym typeface="Calibri"/>
              </a:rPr>
              <a:t>:  Applying Disciplinary Tools and Concepts (Civics, Economics, Geography, and History)</a:t>
            </a:r>
          </a:p>
          <a:p>
            <a:pPr marL="342900" marR="0" lvl="0" indent="-342900" algn="l" rtl="0">
              <a:spcBef>
                <a:spcPts val="560"/>
              </a:spcBef>
              <a:buClr>
                <a:srgbClr val="04243C"/>
              </a:buClr>
              <a:buSzPct val="100000"/>
              <a:buFont typeface="Arial"/>
              <a:buChar char="•"/>
            </a:pPr>
            <a:r>
              <a:rPr lang="en-US" sz="2800" b="1" i="0" u="none" strike="noStrike" cap="none" baseline="0">
                <a:solidFill>
                  <a:srgbClr val="04243C"/>
                </a:solidFill>
                <a:latin typeface="Calibri"/>
                <a:ea typeface="Calibri"/>
                <a:cs typeface="Calibri"/>
                <a:sym typeface="Calibri"/>
              </a:rPr>
              <a:t>Dimension 3</a:t>
            </a:r>
            <a:r>
              <a:rPr lang="en-US" sz="2800" b="0" i="0" u="none" strike="noStrike" cap="none" baseline="0">
                <a:solidFill>
                  <a:schemeClr val="dk1"/>
                </a:solidFill>
                <a:latin typeface="Calibri"/>
                <a:ea typeface="Calibri"/>
                <a:cs typeface="Calibri"/>
                <a:sym typeface="Calibri"/>
              </a:rPr>
              <a:t>:  Evaluating Sources and Using Evidence </a:t>
            </a:r>
          </a:p>
          <a:p>
            <a:pPr marL="342900" marR="0" lvl="0" indent="-342900" algn="l" rtl="0">
              <a:spcBef>
                <a:spcPts val="560"/>
              </a:spcBef>
              <a:buClr>
                <a:srgbClr val="AD2215"/>
              </a:buClr>
              <a:buSzPct val="100000"/>
              <a:buFont typeface="Arial"/>
              <a:buChar char="•"/>
            </a:pPr>
            <a:r>
              <a:rPr lang="en-US" sz="2800" b="1" i="0" u="none" strike="noStrike" cap="none" baseline="0">
                <a:solidFill>
                  <a:srgbClr val="AD2215"/>
                </a:solidFill>
                <a:latin typeface="Calibri"/>
                <a:ea typeface="Calibri"/>
                <a:cs typeface="Calibri"/>
                <a:sym typeface="Calibri"/>
              </a:rPr>
              <a:t>Dimension 4</a:t>
            </a:r>
            <a:r>
              <a:rPr lang="en-US" sz="2800" b="0" i="0" u="none" strike="noStrike" cap="none" baseline="0">
                <a:solidFill>
                  <a:schemeClr val="dk1"/>
                </a:solidFill>
                <a:latin typeface="Calibri"/>
                <a:ea typeface="Calibri"/>
                <a:cs typeface="Calibri"/>
                <a:sym typeface="Calibri"/>
              </a:rPr>
              <a:t>:  Communicating Conclusions and Taking Informed Action</a:t>
            </a:r>
          </a:p>
        </p:txBody>
      </p:sp>
      <p:grpSp>
        <p:nvGrpSpPr>
          <p:cNvPr id="182" name="Shape 182"/>
          <p:cNvGrpSpPr/>
          <p:nvPr/>
        </p:nvGrpSpPr>
        <p:grpSpPr>
          <a:xfrm>
            <a:off x="0" y="-12700"/>
            <a:ext cx="1385888" cy="6870700"/>
            <a:chOff x="0" y="-12094"/>
            <a:chExt cx="1386563" cy="6870094"/>
          </a:xfrm>
        </p:grpSpPr>
        <p:sp>
          <p:nvSpPr>
            <p:cNvPr id="183" name="Shape 183"/>
            <p:cNvSpPr/>
            <p:nvPr/>
          </p:nvSpPr>
          <p:spPr>
            <a:xfrm>
              <a:off x="0" y="605"/>
              <a:ext cx="1016494" cy="6857394"/>
            </a:xfrm>
            <a:prstGeom prst="rect">
              <a:avLst/>
            </a:prstGeom>
            <a:solidFill>
              <a:schemeClr val="accent1"/>
            </a:solidFill>
            <a:ln w="9525" cap="flat">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84" name="Shape 184"/>
            <p:cNvSpPr txBox="1"/>
            <p:nvPr/>
          </p:nvSpPr>
          <p:spPr>
            <a:xfrm rot="-5400000">
              <a:off x="-2522727" y="2573757"/>
              <a:ext cx="6495142" cy="132343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0" i="0" u="none" strike="noStrike" cap="none" baseline="0">
                  <a:solidFill>
                    <a:schemeClr val="lt1"/>
                  </a:solidFill>
                  <a:latin typeface="Arial"/>
                  <a:ea typeface="Arial"/>
                  <a:cs typeface="Arial"/>
                  <a:sym typeface="Arial"/>
                </a:rPr>
                <a:t>What is the C3 Framework?</a:t>
              </a:r>
            </a:p>
            <a:p>
              <a:pPr marL="0" marR="0" lvl="0" indent="0" algn="l" rtl="0">
                <a:spcBef>
                  <a:spcPts val="0"/>
                </a:spcBef>
                <a:buNone/>
              </a:pPr>
              <a:endParaRPr sz="4000" b="0" i="0" u="none" strike="noStrike" cap="none" baseline="0">
                <a:solidFill>
                  <a:schemeClr val="lt1"/>
                </a:solidFill>
                <a:latin typeface="Arial"/>
                <a:ea typeface="Arial"/>
                <a:cs typeface="Arial"/>
                <a:sym typeface="Arial"/>
              </a:endParaRPr>
            </a:p>
          </p:txBody>
        </p:sp>
      </p:grpSp>
      <p:sp>
        <p:nvSpPr>
          <p:cNvPr id="185" name="Shape 185"/>
          <p:cNvSpPr/>
          <p:nvPr/>
        </p:nvSpPr>
        <p:spPr>
          <a:xfrm rot="-5400000">
            <a:off x="-2482838" y="2482836"/>
            <a:ext cx="6858000" cy="1892325"/>
          </a:xfrm>
          <a:prstGeom prst="rect">
            <a:avLst/>
          </a:prstGeom>
          <a:solidFill>
            <a:srgbClr val="04243C"/>
          </a:solidFill>
          <a:ln w="9525" cap="flat">
            <a:solidFill>
              <a:srgbClr val="04243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4400" b="1" i="0" u="none" strike="noStrike" cap="none" baseline="0">
                <a:solidFill>
                  <a:schemeClr val="lt1"/>
                </a:solidFill>
                <a:latin typeface="Calibri"/>
                <a:ea typeface="Calibri"/>
                <a:cs typeface="Calibri"/>
                <a:sym typeface="Calibri"/>
              </a:rPr>
              <a:t>C3 Inquiry Arc </a:t>
            </a:r>
          </a:p>
        </p:txBody>
      </p:sp>
      <p:cxnSp>
        <p:nvCxnSpPr>
          <p:cNvPr id="186" name="Shape 186"/>
          <p:cNvCxnSpPr/>
          <p:nvPr/>
        </p:nvCxnSpPr>
        <p:spPr>
          <a:xfrm>
            <a:off x="1892300" y="0"/>
            <a:ext cx="0" cy="6838949"/>
          </a:xfrm>
          <a:prstGeom prst="straightConnector1">
            <a:avLst/>
          </a:prstGeom>
          <a:noFill/>
          <a:ln w="76200" cap="flat">
            <a:solidFill>
              <a:schemeClr val="accent1"/>
            </a:solidFill>
            <a:prstDash val="solid"/>
            <a:round/>
            <a:headEnd type="none" w="med" len="med"/>
            <a:tailEnd type="none" w="med" len="med"/>
          </a:ln>
        </p:spPr>
      </p:cxnSp>
      <p:pic>
        <p:nvPicPr>
          <p:cNvPr id="187" name="Shape 187"/>
          <p:cNvPicPr preferRelativeResize="0"/>
          <p:nvPr/>
        </p:nvPicPr>
        <p:blipFill rotWithShape="1">
          <a:blip r:embed="rId3">
            <a:alphaModFix/>
          </a:blip>
          <a:srcRect l="20190" t="2994" r="58884" b="3108"/>
          <a:stretch/>
        </p:blipFill>
        <p:spPr>
          <a:xfrm>
            <a:off x="0" y="4763"/>
            <a:ext cx="1809750" cy="6870700"/>
          </a:xfrm>
          <a:prstGeom prst="rect">
            <a:avLst/>
          </a:prstGeom>
          <a:noFill/>
          <a:ln>
            <a:noFill/>
          </a:ln>
        </p:spPr>
      </p:pic>
      <p:sp>
        <p:nvSpPr>
          <p:cNvPr id="188" name="Shape 188"/>
          <p:cNvSpPr txBox="1"/>
          <p:nvPr/>
        </p:nvSpPr>
        <p:spPr>
          <a:xfrm>
            <a:off x="4949825" y="304800"/>
            <a:ext cx="2603499" cy="64611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i="0" u="none" strike="noStrike" cap="none" baseline="0">
                <a:solidFill>
                  <a:schemeClr val="lt1"/>
                </a:solidFill>
                <a:latin typeface="Arial"/>
                <a:ea typeface="Arial"/>
                <a:cs typeface="Arial"/>
                <a:sym typeface="Arial"/>
              </a:rPr>
              <a:t>Inquiry Arc</a:t>
            </a:r>
          </a:p>
        </p:txBody>
      </p:sp>
      <p:cxnSp>
        <p:nvCxnSpPr>
          <p:cNvPr id="189" name="Shape 189"/>
          <p:cNvCxnSpPr/>
          <p:nvPr/>
        </p:nvCxnSpPr>
        <p:spPr>
          <a:xfrm>
            <a:off x="3048000" y="1219200"/>
            <a:ext cx="5562600" cy="0"/>
          </a:xfrm>
          <a:prstGeom prst="straightConnector1">
            <a:avLst/>
          </a:prstGeom>
          <a:noFill/>
          <a:ln w="25400" cap="flat">
            <a:solidFill>
              <a:schemeClr val="accent1"/>
            </a:solidFill>
            <a:prstDash val="solid"/>
            <a:round/>
            <a:headEnd type="none" w="med" len="med"/>
            <a:tailEnd type="none" w="med" len="med"/>
          </a:ln>
        </p:spPr>
      </p:cxn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animEffect transition="in" filter="fade">
                                      <p:cBhvr>
                                        <p:cTn id="7" dur="1"/>
                                        <p:tgtEl>
                                          <p:spTgt spid="1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1">
                                            <p:txEl>
                                              <p:pRg st="1" end="1"/>
                                            </p:txEl>
                                          </p:spTgt>
                                        </p:tgtEl>
                                        <p:attrNameLst>
                                          <p:attrName>style.visibility</p:attrName>
                                        </p:attrNameLst>
                                      </p:cBhvr>
                                      <p:to>
                                        <p:strVal val="visible"/>
                                      </p:to>
                                    </p:set>
                                    <p:animEffect transition="in" filter="fade">
                                      <p:cBhvr>
                                        <p:cTn id="12" dur="1"/>
                                        <p:tgtEl>
                                          <p:spTgt spid="1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1">
                                            <p:txEl>
                                              <p:pRg st="2" end="2"/>
                                            </p:txEl>
                                          </p:spTgt>
                                        </p:tgtEl>
                                        <p:attrNameLst>
                                          <p:attrName>style.visibility</p:attrName>
                                        </p:attrNameLst>
                                      </p:cBhvr>
                                      <p:to>
                                        <p:strVal val="visible"/>
                                      </p:to>
                                    </p:set>
                                    <p:animEffect transition="in" filter="fade">
                                      <p:cBhvr>
                                        <p:cTn id="17" dur="1"/>
                                        <p:tgtEl>
                                          <p:spTgt spid="18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1">
                                            <p:txEl>
                                              <p:pRg st="3" end="3"/>
                                            </p:txEl>
                                          </p:spTgt>
                                        </p:tgtEl>
                                        <p:attrNameLst>
                                          <p:attrName>style.visibility</p:attrName>
                                        </p:attrNameLst>
                                      </p:cBhvr>
                                      <p:to>
                                        <p:strVal val="visible"/>
                                      </p:to>
                                    </p:set>
                                    <p:animEffect transition="in" filter="fade">
                                      <p:cBhvr>
                                        <p:cTn id="22" dur="1"/>
                                        <p:tgtEl>
                                          <p:spTgt spid="18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003366"/>
              </a:buClr>
              <a:buSzPct val="25000"/>
              <a:buFont typeface="Arial"/>
              <a:buNone/>
            </a:pPr>
            <a:r>
              <a:rPr lang="en-US" sz="3950" b="1" i="0" u="none" strike="noStrike" cap="none" baseline="0">
                <a:solidFill>
                  <a:srgbClr val="003366"/>
                </a:solidFill>
                <a:latin typeface="Arial"/>
                <a:ea typeface="Arial"/>
                <a:cs typeface="Arial"/>
                <a:sym typeface="Arial"/>
              </a:rPr>
              <a:t>SHIFTS AS DEFINED BY NYSED</a:t>
            </a:r>
          </a:p>
        </p:txBody>
      </p:sp>
      <p:sp>
        <p:nvSpPr>
          <p:cNvPr id="196" name="Shape 196"/>
          <p:cNvSpPr txBox="1">
            <a:spLocks noGrp="1"/>
          </p:cNvSpPr>
          <p:nvPr>
            <p:ph type="body" idx="1"/>
          </p:nvPr>
        </p:nvSpPr>
        <p:spPr>
          <a:xfrm>
            <a:off x="257925" y="1417650"/>
            <a:ext cx="8229600" cy="4526100"/>
          </a:xfrm>
          <a:prstGeom prst="rect">
            <a:avLst/>
          </a:prstGeom>
          <a:noFill/>
          <a:ln>
            <a:noFill/>
          </a:ln>
        </p:spPr>
        <p:txBody>
          <a:bodyPr lIns="91425" tIns="45700" rIns="91425" bIns="45700" anchor="t" anchorCtr="0">
            <a:noAutofit/>
          </a:bodyPr>
          <a:lstStyle/>
          <a:p>
            <a:pPr marL="88900" marR="828675" lvl="0" indent="0" algn="l" rtl="0">
              <a:lnSpc>
                <a:spcPct val="80200"/>
              </a:lnSpc>
              <a:spcBef>
                <a:spcPts val="0"/>
              </a:spcBef>
              <a:buClr>
                <a:srgbClr val="666666"/>
              </a:buClr>
              <a:buSzPct val="25000"/>
              <a:buFont typeface="Arial"/>
              <a:buNone/>
            </a:pPr>
            <a:r>
              <a:rPr lang="en-US" sz="2750" b="1" i="0" u="none" strike="noStrike" cap="none" baseline="0">
                <a:solidFill>
                  <a:srgbClr val="666666"/>
                </a:solidFill>
                <a:latin typeface="Arial"/>
                <a:ea typeface="Arial"/>
                <a:cs typeface="Arial"/>
                <a:sym typeface="Arial"/>
              </a:rPr>
              <a:t>Focus on Conceptual Understandings </a:t>
            </a:r>
            <a:r>
              <a:rPr lang="en-US" sz="2000" b="0" i="0" u="none" strike="noStrike" cap="none" baseline="0">
                <a:solidFill>
                  <a:srgbClr val="666666"/>
                </a:solidFill>
                <a:latin typeface="Arial"/>
                <a:ea typeface="Arial"/>
                <a:cs typeface="Arial"/>
                <a:sym typeface="Arial"/>
              </a:rPr>
              <a:t>Increased emphasis on patterns, themes and concepts that cut across place and time.  Decreased emphasis on rote memorization.</a:t>
            </a:r>
          </a:p>
          <a:p>
            <a:pPr marL="0" marR="0" lvl="0" indent="0" algn="l" rtl="0">
              <a:lnSpc>
                <a:spcPct val="80000"/>
              </a:lnSpc>
              <a:spcBef>
                <a:spcPts val="0"/>
              </a:spcBef>
              <a:buClr>
                <a:schemeClr val="dk1"/>
              </a:buClr>
              <a:buFont typeface="Arial"/>
              <a:buNone/>
            </a:pPr>
            <a:endParaRPr sz="1000" b="0" i="0" u="none" strike="noStrike" cap="none" baseline="0">
              <a:solidFill>
                <a:schemeClr val="dk1"/>
              </a:solidFill>
              <a:latin typeface="Source Sans Pro"/>
              <a:ea typeface="Source Sans Pro"/>
              <a:cs typeface="Source Sans Pro"/>
              <a:sym typeface="Source Sans Pro"/>
            </a:endParaRPr>
          </a:p>
          <a:p>
            <a:pPr marL="0" marR="0" lvl="0" indent="0" algn="l" rtl="0">
              <a:lnSpc>
                <a:spcPct val="80000"/>
              </a:lnSpc>
              <a:spcBef>
                <a:spcPts val="0"/>
              </a:spcBef>
              <a:buClr>
                <a:schemeClr val="dk1"/>
              </a:buClr>
              <a:buFont typeface="Arial"/>
              <a:buNone/>
            </a:pPr>
            <a:endParaRPr sz="1000" b="0" i="0" u="none" strike="noStrike" cap="none" baseline="0">
              <a:solidFill>
                <a:schemeClr val="dk1"/>
              </a:solidFill>
              <a:latin typeface="Source Sans Pro"/>
              <a:ea typeface="Source Sans Pro"/>
              <a:cs typeface="Source Sans Pro"/>
              <a:sym typeface="Source Sans Pro"/>
            </a:endParaRPr>
          </a:p>
          <a:p>
            <a:pPr marL="0" marR="0" lvl="0" indent="0" algn="l" rtl="0">
              <a:lnSpc>
                <a:spcPct val="80000"/>
              </a:lnSpc>
              <a:spcBef>
                <a:spcPts val="24"/>
              </a:spcBef>
              <a:buClr>
                <a:schemeClr val="dk1"/>
              </a:buClr>
              <a:buFont typeface="Arial"/>
              <a:buNone/>
            </a:pPr>
            <a:endParaRPr sz="1750" b="0" i="0" u="none" strike="noStrike" cap="none" baseline="0">
              <a:solidFill>
                <a:schemeClr val="dk1"/>
              </a:solidFill>
              <a:latin typeface="Source Sans Pro"/>
              <a:ea typeface="Source Sans Pro"/>
              <a:cs typeface="Source Sans Pro"/>
              <a:sym typeface="Source Sans Pro"/>
            </a:endParaRPr>
          </a:p>
          <a:p>
            <a:pPr marL="88900" marR="0" lvl="0" indent="0" algn="l" rtl="0">
              <a:lnSpc>
                <a:spcPct val="80000"/>
              </a:lnSpc>
              <a:spcBef>
                <a:spcPts val="0"/>
              </a:spcBef>
              <a:buClr>
                <a:srgbClr val="666666"/>
              </a:buClr>
              <a:buSzPct val="25000"/>
              <a:buFont typeface="Arial"/>
              <a:buNone/>
            </a:pPr>
            <a:r>
              <a:rPr lang="en-US" sz="2750" b="1" i="0" u="none" strike="noStrike" cap="none" baseline="0">
                <a:solidFill>
                  <a:srgbClr val="666666"/>
                </a:solidFill>
                <a:latin typeface="Arial"/>
                <a:ea typeface="Arial"/>
                <a:cs typeface="Arial"/>
                <a:sym typeface="Arial"/>
              </a:rPr>
              <a:t>Evidence-based Argumentation</a:t>
            </a:r>
          </a:p>
          <a:p>
            <a:pPr marL="88900" marR="12700" lvl="0" indent="0" algn="l" rtl="0">
              <a:lnSpc>
                <a:spcPct val="80000"/>
              </a:lnSpc>
              <a:spcBef>
                <a:spcPts val="20"/>
              </a:spcBef>
              <a:buClr>
                <a:srgbClr val="666666"/>
              </a:buClr>
              <a:buSzPct val="25000"/>
              <a:buFont typeface="Arial"/>
              <a:buNone/>
            </a:pPr>
            <a:r>
              <a:rPr lang="en-US" sz="2000" b="0" i="0" u="none" strike="noStrike" cap="none" baseline="0">
                <a:solidFill>
                  <a:srgbClr val="666666"/>
                </a:solidFill>
                <a:latin typeface="Arial"/>
                <a:ea typeface="Arial"/>
                <a:cs typeface="Arial"/>
                <a:sym typeface="Arial"/>
              </a:rPr>
              <a:t>Students learn to utilize primary and secondary sources by placing them in context, gathering information and evidence in order to formulate a coherent argument.</a:t>
            </a:r>
          </a:p>
          <a:p>
            <a:pPr marL="0" marR="0" lvl="0" indent="0" algn="l" rtl="0">
              <a:lnSpc>
                <a:spcPct val="80000"/>
              </a:lnSpc>
              <a:spcBef>
                <a:spcPts val="15"/>
              </a:spcBef>
              <a:buClr>
                <a:schemeClr val="dk1"/>
              </a:buClr>
              <a:buFont typeface="Arial"/>
              <a:buNone/>
            </a:pPr>
            <a:endParaRPr sz="500" b="0" i="0" u="none" strike="noStrike" cap="none" baseline="0">
              <a:solidFill>
                <a:schemeClr val="dk1"/>
              </a:solidFill>
              <a:latin typeface="Source Sans Pro"/>
              <a:ea typeface="Source Sans Pro"/>
              <a:cs typeface="Source Sans Pro"/>
              <a:sym typeface="Source Sans Pro"/>
            </a:endParaRPr>
          </a:p>
          <a:p>
            <a:pPr marL="0" marR="0" lvl="0" indent="0" algn="l" rtl="0">
              <a:lnSpc>
                <a:spcPct val="80000"/>
              </a:lnSpc>
              <a:spcBef>
                <a:spcPts val="0"/>
              </a:spcBef>
              <a:buClr>
                <a:schemeClr val="dk1"/>
              </a:buClr>
              <a:buFont typeface="Arial"/>
              <a:buNone/>
            </a:pPr>
            <a:endParaRPr sz="1000" b="0" i="0" u="none" strike="noStrike" cap="none" baseline="0">
              <a:solidFill>
                <a:schemeClr val="dk1"/>
              </a:solidFill>
              <a:latin typeface="Source Sans Pro"/>
              <a:ea typeface="Source Sans Pro"/>
              <a:cs typeface="Source Sans Pro"/>
              <a:sym typeface="Source Sans Pro"/>
            </a:endParaRPr>
          </a:p>
          <a:p>
            <a:pPr marL="0" marR="0" lvl="0" indent="0" algn="l" rtl="0">
              <a:lnSpc>
                <a:spcPct val="80000"/>
              </a:lnSpc>
              <a:spcBef>
                <a:spcPts val="0"/>
              </a:spcBef>
              <a:buClr>
                <a:schemeClr val="dk1"/>
              </a:buClr>
              <a:buFont typeface="Arial"/>
              <a:buNone/>
            </a:pPr>
            <a:endParaRPr sz="1000" b="0" i="0" u="none" strike="noStrike" cap="none" baseline="0">
              <a:solidFill>
                <a:schemeClr val="dk1"/>
              </a:solidFill>
              <a:latin typeface="Source Sans Pro"/>
              <a:ea typeface="Source Sans Pro"/>
              <a:cs typeface="Source Sans Pro"/>
              <a:sym typeface="Source Sans Pro"/>
            </a:endParaRPr>
          </a:p>
          <a:p>
            <a:pPr marL="0" marR="0" lvl="0" indent="0" algn="l" rtl="0">
              <a:lnSpc>
                <a:spcPct val="80000"/>
              </a:lnSpc>
              <a:spcBef>
                <a:spcPts val="0"/>
              </a:spcBef>
              <a:buClr>
                <a:schemeClr val="dk1"/>
              </a:buClr>
              <a:buFont typeface="Arial"/>
              <a:buNone/>
            </a:pPr>
            <a:endParaRPr sz="1000" b="0" i="0" u="none" strike="noStrike" cap="none" baseline="0">
              <a:solidFill>
                <a:schemeClr val="dk1"/>
              </a:solidFill>
              <a:latin typeface="Source Sans Pro"/>
              <a:ea typeface="Source Sans Pro"/>
              <a:cs typeface="Source Sans Pro"/>
              <a:sym typeface="Source Sans Pro"/>
            </a:endParaRPr>
          </a:p>
          <a:p>
            <a:pPr marL="12700" marR="0" lvl="0" indent="0" algn="l" rtl="0">
              <a:lnSpc>
                <a:spcPct val="80000"/>
              </a:lnSpc>
              <a:spcBef>
                <a:spcPts val="0"/>
              </a:spcBef>
              <a:buClr>
                <a:srgbClr val="666666"/>
              </a:buClr>
              <a:buSzPct val="25000"/>
              <a:buFont typeface="Arial"/>
              <a:buNone/>
            </a:pPr>
            <a:r>
              <a:rPr lang="en-US" sz="2750" b="1" i="0" u="none" strike="noStrike" cap="none" baseline="0">
                <a:solidFill>
                  <a:srgbClr val="666666"/>
                </a:solidFill>
                <a:latin typeface="Arial"/>
                <a:ea typeface="Arial"/>
                <a:cs typeface="Arial"/>
                <a:sym typeface="Arial"/>
              </a:rPr>
              <a:t>Dual Intensity</a:t>
            </a:r>
          </a:p>
          <a:p>
            <a:pPr marL="12700" marR="614680" lvl="0" indent="0" algn="l" rtl="0">
              <a:lnSpc>
                <a:spcPct val="80000"/>
              </a:lnSpc>
              <a:spcBef>
                <a:spcPts val="20"/>
              </a:spcBef>
              <a:buClr>
                <a:srgbClr val="666666"/>
              </a:buClr>
              <a:buSzPct val="25000"/>
              <a:buFont typeface="Arial"/>
              <a:buNone/>
            </a:pPr>
            <a:r>
              <a:rPr lang="en-US" sz="2000" b="0" i="0" u="none" strike="noStrike" cap="none" baseline="0">
                <a:solidFill>
                  <a:srgbClr val="666666"/>
                </a:solidFill>
                <a:latin typeface="Arial"/>
                <a:ea typeface="Arial"/>
                <a:cs typeface="Arial"/>
                <a:sym typeface="Arial"/>
              </a:rPr>
              <a:t>Students focus on both content and skills as outlined by the Social Studies Practices and Common Core Learning</a:t>
            </a:r>
          </a:p>
          <a:p>
            <a:pPr marL="12700" marR="614680" lvl="0" indent="0" algn="l" rtl="0">
              <a:lnSpc>
                <a:spcPct val="80000"/>
              </a:lnSpc>
              <a:spcBef>
                <a:spcPts val="20"/>
              </a:spcBef>
              <a:buClr>
                <a:srgbClr val="666666"/>
              </a:buClr>
              <a:buSzPct val="25000"/>
              <a:buFont typeface="Arial"/>
              <a:buNone/>
            </a:pPr>
            <a:r>
              <a:rPr lang="en-US" sz="2000" b="0" i="0" u="none" strike="noStrike" cap="none" baseline="0">
                <a:solidFill>
                  <a:srgbClr val="666666"/>
                </a:solidFill>
                <a:latin typeface="Arial"/>
                <a:ea typeface="Arial"/>
                <a:cs typeface="Arial"/>
                <a:sym typeface="Arial"/>
              </a:rPr>
              <a:t> Standards.</a:t>
            </a:r>
          </a:p>
          <a:p>
            <a:pPr marL="0" marR="0" lvl="0" indent="0" algn="l" rtl="0">
              <a:lnSpc>
                <a:spcPct val="80000"/>
              </a:lnSpc>
              <a:spcBef>
                <a:spcPts val="400"/>
              </a:spcBef>
              <a:buClr>
                <a:schemeClr val="dk1"/>
              </a:buClr>
              <a:buFont typeface="Arial"/>
              <a:buNone/>
            </a:pPr>
            <a:endParaRPr sz="200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baseline="0">
                <a:solidFill>
                  <a:schemeClr val="dk1"/>
                </a:solidFill>
                <a:latin typeface="Calibri"/>
                <a:ea typeface="Calibri"/>
                <a:cs typeface="Calibri"/>
                <a:sym typeface="Calibri"/>
              </a:rPr>
              <a:t>Instructional Shift #1:</a:t>
            </a:r>
            <a:br>
              <a:rPr lang="en-US" sz="3950" b="0" i="0" u="none" strike="noStrike" cap="none" baseline="0">
                <a:solidFill>
                  <a:schemeClr val="dk1"/>
                </a:solidFill>
                <a:latin typeface="Calibri"/>
                <a:ea typeface="Calibri"/>
                <a:cs typeface="Calibri"/>
                <a:sym typeface="Calibri"/>
              </a:rPr>
            </a:br>
            <a:r>
              <a:rPr lang="en-US" sz="3950" b="0" i="0" u="none" strike="noStrike" cap="none" baseline="0">
                <a:solidFill>
                  <a:schemeClr val="dk1"/>
                </a:solidFill>
                <a:latin typeface="Calibri"/>
                <a:ea typeface="Calibri"/>
                <a:cs typeface="Calibri"/>
                <a:sym typeface="Calibri"/>
              </a:rPr>
              <a:t>Focus on Conceptual Understanding</a:t>
            </a:r>
          </a:p>
        </p:txBody>
      </p:sp>
      <p:sp>
        <p:nvSpPr>
          <p:cNvPr id="202" name="Shape 20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a:t> </a:t>
            </a:r>
          </a:p>
        </p:txBody>
      </p:sp>
      <p:grpSp>
        <p:nvGrpSpPr>
          <p:cNvPr id="203" name="Shape 203"/>
          <p:cNvGrpSpPr/>
          <p:nvPr/>
        </p:nvGrpSpPr>
        <p:grpSpPr>
          <a:xfrm>
            <a:off x="1981200" y="1752600"/>
            <a:ext cx="5153025" cy="4267200"/>
            <a:chOff x="0" y="0"/>
            <a:chExt cx="35814" cy="23287"/>
          </a:xfrm>
        </p:grpSpPr>
        <p:sp>
          <p:nvSpPr>
            <p:cNvPr id="204" name="Shape 204"/>
            <p:cNvSpPr/>
            <p:nvPr/>
          </p:nvSpPr>
          <p:spPr>
            <a:xfrm>
              <a:off x="18696" y="19289"/>
              <a:ext cx="17118" cy="3997"/>
            </a:xfrm>
            <a:prstGeom prst="roundRect">
              <a:avLst>
                <a:gd name="adj" fmla="val 16667"/>
              </a:avLst>
            </a:prstGeom>
            <a:solidFill>
              <a:srgbClr val="8DB3E2"/>
            </a:solidFill>
            <a:ln>
              <a:noFill/>
            </a:ln>
          </p:spPr>
          <p:txBody>
            <a:bodyPr lIns="91425" tIns="45700" rIns="91425" bIns="45700" anchor="ctr" anchorCtr="0">
              <a:noAutofit/>
            </a:bodyPr>
            <a:lstStyle/>
            <a:p>
              <a:pPr marL="0" marR="0" lvl="0" indent="0" algn="ctr" rtl="0">
                <a:spcBef>
                  <a:spcPts val="0"/>
                </a:spcBef>
                <a:spcAft>
                  <a:spcPts val="500"/>
                </a:spcAft>
                <a:buSzPct val="25000"/>
                <a:buNone/>
              </a:pPr>
              <a:r>
                <a:rPr lang="en-US" sz="2400" b="1" i="0" u="none" strike="noStrike" cap="none" baseline="0">
                  <a:solidFill>
                    <a:srgbClr val="000000"/>
                  </a:solidFill>
                  <a:latin typeface="Calibri"/>
                  <a:ea typeface="Calibri"/>
                  <a:cs typeface="Calibri"/>
                  <a:sym typeface="Calibri"/>
                </a:rPr>
                <a:t>Transfer and Connections</a:t>
              </a:r>
            </a:p>
          </p:txBody>
        </p:sp>
        <p:sp>
          <p:nvSpPr>
            <p:cNvPr id="205" name="Shape 205"/>
            <p:cNvSpPr/>
            <p:nvPr/>
          </p:nvSpPr>
          <p:spPr>
            <a:xfrm>
              <a:off x="50" y="6495"/>
              <a:ext cx="17118" cy="3997"/>
            </a:xfrm>
            <a:prstGeom prst="roundRect">
              <a:avLst>
                <a:gd name="adj" fmla="val 16667"/>
              </a:avLst>
            </a:prstGeom>
            <a:solidFill>
              <a:srgbClr val="8DB3E2"/>
            </a:solidFill>
            <a:ln>
              <a:noFill/>
            </a:ln>
          </p:spPr>
          <p:txBody>
            <a:bodyPr lIns="91425" tIns="45700" rIns="91425" bIns="45700" anchor="ctr" anchorCtr="0">
              <a:noAutofit/>
            </a:bodyPr>
            <a:lstStyle/>
            <a:p>
              <a:pPr marL="0" marR="0" lvl="0" indent="0" algn="ctr" rtl="0">
                <a:spcBef>
                  <a:spcPts val="0"/>
                </a:spcBef>
                <a:spcAft>
                  <a:spcPts val="500"/>
                </a:spcAft>
                <a:buSzPct val="25000"/>
                <a:buNone/>
              </a:pPr>
              <a:r>
                <a:rPr lang="en-US" sz="3200" b="1" i="0" u="none" strike="noStrike" cap="none" baseline="0">
                  <a:solidFill>
                    <a:srgbClr val="000000"/>
                  </a:solidFill>
                  <a:latin typeface="Calibri"/>
                  <a:ea typeface="Calibri"/>
                  <a:cs typeface="Calibri"/>
                  <a:sym typeface="Calibri"/>
                </a:rPr>
                <a:t>Facts</a:t>
              </a:r>
            </a:p>
          </p:txBody>
        </p:sp>
        <p:sp>
          <p:nvSpPr>
            <p:cNvPr id="206" name="Shape 206"/>
            <p:cNvSpPr/>
            <p:nvPr/>
          </p:nvSpPr>
          <p:spPr>
            <a:xfrm>
              <a:off x="50" y="12793"/>
              <a:ext cx="17118" cy="3997"/>
            </a:xfrm>
            <a:prstGeom prst="roundRect">
              <a:avLst>
                <a:gd name="adj" fmla="val 16667"/>
              </a:avLst>
            </a:prstGeom>
            <a:solidFill>
              <a:srgbClr val="8DB3E2"/>
            </a:solidFill>
            <a:ln>
              <a:noFill/>
            </a:ln>
          </p:spPr>
          <p:txBody>
            <a:bodyPr lIns="91425" tIns="45700" rIns="91425" bIns="45700" anchor="ctr" anchorCtr="0">
              <a:noAutofit/>
            </a:bodyPr>
            <a:lstStyle/>
            <a:p>
              <a:pPr marL="0" marR="0" lvl="0" indent="0" algn="ctr" rtl="0">
                <a:spcBef>
                  <a:spcPts val="0"/>
                </a:spcBef>
                <a:spcAft>
                  <a:spcPts val="500"/>
                </a:spcAft>
                <a:buSzPct val="25000"/>
                <a:buNone/>
              </a:pPr>
              <a:r>
                <a:rPr lang="en-US" sz="2400" b="1" i="0" u="none" strike="noStrike" cap="none" baseline="0">
                  <a:solidFill>
                    <a:srgbClr val="000000"/>
                  </a:solidFill>
                  <a:latin typeface="Calibri"/>
                  <a:ea typeface="Calibri"/>
                  <a:cs typeface="Calibri"/>
                  <a:sym typeface="Calibri"/>
                </a:rPr>
                <a:t>Breadth of Topics</a:t>
              </a:r>
            </a:p>
          </p:txBody>
        </p:sp>
        <p:sp>
          <p:nvSpPr>
            <p:cNvPr id="207" name="Shape 207"/>
            <p:cNvSpPr/>
            <p:nvPr/>
          </p:nvSpPr>
          <p:spPr>
            <a:xfrm>
              <a:off x="18696" y="12793"/>
              <a:ext cx="17118" cy="3997"/>
            </a:xfrm>
            <a:prstGeom prst="roundRect">
              <a:avLst>
                <a:gd name="adj" fmla="val 16667"/>
              </a:avLst>
            </a:prstGeom>
            <a:solidFill>
              <a:srgbClr val="8DB3E2"/>
            </a:solidFill>
            <a:ln>
              <a:noFill/>
            </a:ln>
          </p:spPr>
          <p:txBody>
            <a:bodyPr lIns="91425" tIns="45700" rIns="91425" bIns="45700" anchor="ctr" anchorCtr="0">
              <a:noAutofit/>
            </a:bodyPr>
            <a:lstStyle/>
            <a:p>
              <a:pPr marL="0" marR="0" lvl="0" indent="0" algn="ctr" rtl="0">
                <a:spcBef>
                  <a:spcPts val="0"/>
                </a:spcBef>
                <a:spcAft>
                  <a:spcPts val="500"/>
                </a:spcAft>
                <a:buSzPct val="25000"/>
                <a:buNone/>
              </a:pPr>
              <a:r>
                <a:rPr lang="en-US" sz="2400" b="1" i="0" u="none" strike="noStrike" cap="none" baseline="0">
                  <a:solidFill>
                    <a:srgbClr val="000000"/>
                  </a:solidFill>
                  <a:latin typeface="Calibri"/>
                  <a:ea typeface="Calibri"/>
                  <a:cs typeface="Calibri"/>
                  <a:sym typeface="Calibri"/>
                </a:rPr>
                <a:t>Depth within Topics</a:t>
              </a:r>
            </a:p>
          </p:txBody>
        </p:sp>
        <p:sp>
          <p:nvSpPr>
            <p:cNvPr id="208" name="Shape 208"/>
            <p:cNvSpPr/>
            <p:nvPr/>
          </p:nvSpPr>
          <p:spPr>
            <a:xfrm>
              <a:off x="50" y="0"/>
              <a:ext cx="17118" cy="3997"/>
            </a:xfrm>
            <a:prstGeom prst="roundRect">
              <a:avLst>
                <a:gd name="adj" fmla="val 16667"/>
              </a:avLst>
            </a:prstGeom>
            <a:solidFill>
              <a:srgbClr val="4F81BD"/>
            </a:solidFill>
            <a:ln w="25400" cap="flat">
              <a:solidFill>
                <a:srgbClr val="243F6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500"/>
                </a:spcAft>
                <a:buSzPct val="25000"/>
                <a:buNone/>
              </a:pPr>
              <a:r>
                <a:rPr lang="en-US" sz="4000" b="1" i="0" u="none" strike="noStrike" cap="none" baseline="0">
                  <a:solidFill>
                    <a:srgbClr val="000000"/>
                  </a:solidFill>
                  <a:latin typeface="Calibri"/>
                  <a:ea typeface="Calibri"/>
                  <a:cs typeface="Calibri"/>
                  <a:sym typeface="Calibri"/>
                </a:rPr>
                <a:t>From</a:t>
              </a:r>
            </a:p>
          </p:txBody>
        </p:sp>
        <p:sp>
          <p:nvSpPr>
            <p:cNvPr id="209" name="Shape 209"/>
            <p:cNvSpPr/>
            <p:nvPr/>
          </p:nvSpPr>
          <p:spPr>
            <a:xfrm>
              <a:off x="0" y="19289"/>
              <a:ext cx="17117" cy="3997"/>
            </a:xfrm>
            <a:prstGeom prst="roundRect">
              <a:avLst>
                <a:gd name="adj" fmla="val 16667"/>
              </a:avLst>
            </a:prstGeom>
            <a:solidFill>
              <a:srgbClr val="8DB3E2"/>
            </a:solidFill>
            <a:ln>
              <a:noFill/>
            </a:ln>
          </p:spPr>
          <p:txBody>
            <a:bodyPr lIns="91425" tIns="45700" rIns="91425" bIns="45700" anchor="ctr" anchorCtr="0">
              <a:noAutofit/>
            </a:bodyPr>
            <a:lstStyle/>
            <a:p>
              <a:pPr marL="0" marR="0" lvl="0" indent="0" algn="ctr" rtl="0">
                <a:spcBef>
                  <a:spcPts val="0"/>
                </a:spcBef>
                <a:spcAft>
                  <a:spcPts val="500"/>
                </a:spcAft>
                <a:buSzPct val="25000"/>
                <a:buNone/>
              </a:pPr>
              <a:r>
                <a:rPr lang="en-US" sz="3200" b="1" i="0" u="none" strike="noStrike" cap="none" baseline="0">
                  <a:solidFill>
                    <a:srgbClr val="000000"/>
                  </a:solidFill>
                  <a:latin typeface="Calibri"/>
                  <a:ea typeface="Calibri"/>
                  <a:cs typeface="Calibri"/>
                  <a:sym typeface="Calibri"/>
                </a:rPr>
                <a:t>Recall</a:t>
              </a:r>
            </a:p>
          </p:txBody>
        </p:sp>
        <p:sp>
          <p:nvSpPr>
            <p:cNvPr id="210" name="Shape 210"/>
            <p:cNvSpPr/>
            <p:nvPr/>
          </p:nvSpPr>
          <p:spPr>
            <a:xfrm>
              <a:off x="18696" y="6495"/>
              <a:ext cx="17118" cy="3997"/>
            </a:xfrm>
            <a:prstGeom prst="roundRect">
              <a:avLst>
                <a:gd name="adj" fmla="val 16667"/>
              </a:avLst>
            </a:prstGeom>
            <a:solidFill>
              <a:srgbClr val="8DB3E2"/>
            </a:solidFill>
            <a:ln>
              <a:noFill/>
            </a:ln>
          </p:spPr>
          <p:txBody>
            <a:bodyPr lIns="91425" tIns="45700" rIns="91425" bIns="45700" anchor="ctr" anchorCtr="0">
              <a:noAutofit/>
            </a:bodyPr>
            <a:lstStyle/>
            <a:p>
              <a:pPr marL="0" marR="0" lvl="0" indent="0" algn="ctr" rtl="0">
                <a:spcBef>
                  <a:spcPts val="0"/>
                </a:spcBef>
                <a:spcAft>
                  <a:spcPts val="500"/>
                </a:spcAft>
                <a:buSzPct val="25000"/>
                <a:buNone/>
              </a:pPr>
              <a:r>
                <a:rPr lang="en-US" sz="2000" b="1" i="0" u="none" strike="noStrike" cap="none" baseline="0">
                  <a:solidFill>
                    <a:srgbClr val="000000"/>
                  </a:solidFill>
                  <a:latin typeface="Calibri"/>
                  <a:ea typeface="Calibri"/>
                  <a:cs typeface="Calibri"/>
                  <a:sym typeface="Calibri"/>
                </a:rPr>
                <a:t>Concepts and Content Knowledge</a:t>
              </a:r>
            </a:p>
          </p:txBody>
        </p:sp>
        <p:sp>
          <p:nvSpPr>
            <p:cNvPr id="211" name="Shape 211"/>
            <p:cNvSpPr/>
            <p:nvPr/>
          </p:nvSpPr>
          <p:spPr>
            <a:xfrm>
              <a:off x="18696" y="0"/>
              <a:ext cx="17118" cy="3997"/>
            </a:xfrm>
            <a:prstGeom prst="roundRect">
              <a:avLst>
                <a:gd name="adj" fmla="val 16667"/>
              </a:avLst>
            </a:prstGeom>
            <a:solidFill>
              <a:srgbClr val="4F81BD"/>
            </a:solidFill>
            <a:ln w="25400" cap="flat">
              <a:solidFill>
                <a:srgbClr val="243F6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500"/>
                </a:spcAft>
                <a:buSzPct val="25000"/>
                <a:buNone/>
              </a:pPr>
              <a:r>
                <a:rPr lang="en-US" sz="4000" b="1" i="0" u="none" strike="noStrike" cap="none" baseline="0">
                  <a:solidFill>
                    <a:srgbClr val="000000"/>
                  </a:solidFill>
                  <a:latin typeface="Calibri"/>
                  <a:ea typeface="Calibri"/>
                  <a:cs typeface="Calibri"/>
                  <a:sym typeface="Calibri"/>
                </a:rPr>
                <a:t>To</a:t>
              </a:r>
            </a:p>
          </p:txBody>
        </p:sp>
        <p:sp>
          <p:nvSpPr>
            <p:cNvPr id="212" name="Shape 212"/>
            <p:cNvSpPr/>
            <p:nvPr/>
          </p:nvSpPr>
          <p:spPr>
            <a:xfrm>
              <a:off x="8100" y="4422"/>
              <a:ext cx="1426" cy="1550"/>
            </a:xfrm>
            <a:prstGeom prst="downArrow">
              <a:avLst>
                <a:gd name="adj1" fmla="val 50000"/>
                <a:gd name="adj2" fmla="val 50040"/>
              </a:avLst>
            </a:prstGeom>
            <a:solidFill>
              <a:srgbClr val="8DB3E2"/>
            </a:solidFill>
            <a:ln>
              <a:noFill/>
            </a:ln>
          </p:spPr>
          <p:txBody>
            <a:bodyPr lIns="91425" tIns="45700" rIns="91425" bIns="45700" anchor="ctr" anchorCtr="0">
              <a:noAutofit/>
            </a:bodyPr>
            <a:lstStyle/>
            <a:p>
              <a:pPr marL="0" marR="0" lvl="0" indent="0" algn="l" rtl="0">
                <a:spcBef>
                  <a:spcPts val="0"/>
                </a:spcBef>
                <a:spcAft>
                  <a:spcPts val="1000"/>
                </a:spcAft>
                <a:buSzPct val="25000"/>
                <a:buNone/>
              </a:pPr>
              <a:r>
                <a:rPr lang="en-US" sz="1100" b="0" i="0" u="none" strike="noStrike" cap="none" baseline="0">
                  <a:solidFill>
                    <a:srgbClr val="FFFFFF"/>
                  </a:solidFill>
                  <a:latin typeface="Calibri"/>
                  <a:ea typeface="Calibri"/>
                  <a:cs typeface="Calibri"/>
                  <a:sym typeface="Calibri"/>
                </a:rPr>
                <a:t> </a:t>
              </a:r>
            </a:p>
          </p:txBody>
        </p:sp>
        <p:sp>
          <p:nvSpPr>
            <p:cNvPr id="213" name="Shape 213"/>
            <p:cNvSpPr/>
            <p:nvPr/>
          </p:nvSpPr>
          <p:spPr>
            <a:xfrm>
              <a:off x="8100" y="17291"/>
              <a:ext cx="1426" cy="1548"/>
            </a:xfrm>
            <a:prstGeom prst="downArrow">
              <a:avLst>
                <a:gd name="adj1" fmla="val 50000"/>
                <a:gd name="adj2" fmla="val 50008"/>
              </a:avLst>
            </a:prstGeom>
            <a:solidFill>
              <a:srgbClr val="8DB3E2"/>
            </a:solidFill>
            <a:ln>
              <a:noFill/>
            </a:ln>
          </p:spPr>
          <p:txBody>
            <a:bodyPr lIns="91425" tIns="45700" rIns="91425" bIns="45700" anchor="ctr" anchorCtr="0">
              <a:noAutofit/>
            </a:bodyPr>
            <a:lstStyle/>
            <a:p>
              <a:pPr marL="0" marR="0" lvl="0" indent="0" algn="l" rtl="0">
                <a:spcBef>
                  <a:spcPts val="0"/>
                </a:spcBef>
                <a:spcAft>
                  <a:spcPts val="1000"/>
                </a:spcAft>
                <a:buSzPct val="25000"/>
                <a:buNone/>
              </a:pPr>
              <a:r>
                <a:rPr lang="en-US" sz="1100" b="0" i="0" u="none" strike="noStrike" cap="none" baseline="0">
                  <a:solidFill>
                    <a:srgbClr val="FFFFFF"/>
                  </a:solidFill>
                  <a:latin typeface="Calibri"/>
                  <a:ea typeface="Calibri"/>
                  <a:cs typeface="Calibri"/>
                  <a:sym typeface="Calibri"/>
                </a:rPr>
                <a:t> </a:t>
              </a:r>
            </a:p>
          </p:txBody>
        </p:sp>
        <p:sp>
          <p:nvSpPr>
            <p:cNvPr id="214" name="Shape 214"/>
            <p:cNvSpPr/>
            <p:nvPr/>
          </p:nvSpPr>
          <p:spPr>
            <a:xfrm>
              <a:off x="8100" y="10694"/>
              <a:ext cx="1426" cy="1550"/>
            </a:xfrm>
            <a:prstGeom prst="downArrow">
              <a:avLst>
                <a:gd name="adj1" fmla="val 50000"/>
                <a:gd name="adj2" fmla="val 50040"/>
              </a:avLst>
            </a:prstGeom>
            <a:solidFill>
              <a:srgbClr val="8DB3E2"/>
            </a:solidFill>
            <a:ln>
              <a:noFill/>
            </a:ln>
          </p:spPr>
          <p:txBody>
            <a:bodyPr lIns="91425" tIns="45700" rIns="91425" bIns="45700" anchor="ctr" anchorCtr="0">
              <a:noAutofit/>
            </a:bodyPr>
            <a:lstStyle/>
            <a:p>
              <a:pPr marL="0" marR="0" lvl="0" indent="0" algn="l" rtl="0">
                <a:spcBef>
                  <a:spcPts val="0"/>
                </a:spcBef>
                <a:spcAft>
                  <a:spcPts val="1000"/>
                </a:spcAft>
                <a:buSzPct val="25000"/>
                <a:buNone/>
              </a:pPr>
              <a:r>
                <a:rPr lang="en-US" sz="1100" b="0" i="0" u="none" strike="noStrike" cap="none" baseline="0">
                  <a:solidFill>
                    <a:srgbClr val="FFFFFF"/>
                  </a:solidFill>
                  <a:latin typeface="Calibri"/>
                  <a:ea typeface="Calibri"/>
                  <a:cs typeface="Calibri"/>
                  <a:sym typeface="Calibri"/>
                </a:rPr>
                <a:t> </a:t>
              </a:r>
            </a:p>
          </p:txBody>
        </p:sp>
        <p:sp>
          <p:nvSpPr>
            <p:cNvPr id="215" name="Shape 215"/>
            <p:cNvSpPr/>
            <p:nvPr/>
          </p:nvSpPr>
          <p:spPr>
            <a:xfrm>
              <a:off x="27051" y="17232"/>
              <a:ext cx="1426" cy="1548"/>
            </a:xfrm>
            <a:prstGeom prst="downArrow">
              <a:avLst>
                <a:gd name="adj1" fmla="val 50000"/>
                <a:gd name="adj2" fmla="val 50008"/>
              </a:avLst>
            </a:prstGeom>
            <a:solidFill>
              <a:srgbClr val="8DB3E2"/>
            </a:solidFill>
            <a:ln>
              <a:noFill/>
            </a:ln>
          </p:spPr>
          <p:txBody>
            <a:bodyPr lIns="91425" tIns="45700" rIns="91425" bIns="45700" anchor="ctr" anchorCtr="0">
              <a:noAutofit/>
            </a:bodyPr>
            <a:lstStyle/>
            <a:p>
              <a:pPr marL="0" marR="0" lvl="0" indent="0" algn="l" rtl="0">
                <a:spcBef>
                  <a:spcPts val="0"/>
                </a:spcBef>
                <a:spcAft>
                  <a:spcPts val="1000"/>
                </a:spcAft>
                <a:buSzPct val="25000"/>
                <a:buNone/>
              </a:pPr>
              <a:r>
                <a:rPr lang="en-US" sz="1100" b="0" i="0" u="none" strike="noStrike" cap="none" baseline="0">
                  <a:solidFill>
                    <a:srgbClr val="FFFFFF"/>
                  </a:solidFill>
                  <a:latin typeface="Calibri"/>
                  <a:ea typeface="Calibri"/>
                  <a:cs typeface="Calibri"/>
                  <a:sym typeface="Calibri"/>
                </a:rPr>
                <a:t> </a:t>
              </a:r>
            </a:p>
          </p:txBody>
        </p:sp>
        <p:sp>
          <p:nvSpPr>
            <p:cNvPr id="216" name="Shape 216"/>
            <p:cNvSpPr/>
            <p:nvPr/>
          </p:nvSpPr>
          <p:spPr>
            <a:xfrm>
              <a:off x="27051" y="10694"/>
              <a:ext cx="1426" cy="1550"/>
            </a:xfrm>
            <a:prstGeom prst="downArrow">
              <a:avLst>
                <a:gd name="adj1" fmla="val 50000"/>
                <a:gd name="adj2" fmla="val 50040"/>
              </a:avLst>
            </a:prstGeom>
            <a:solidFill>
              <a:srgbClr val="8DB3E2"/>
            </a:solidFill>
            <a:ln>
              <a:noFill/>
            </a:ln>
          </p:spPr>
          <p:txBody>
            <a:bodyPr lIns="91425" tIns="45700" rIns="91425" bIns="45700" anchor="ctr" anchorCtr="0">
              <a:noAutofit/>
            </a:bodyPr>
            <a:lstStyle/>
            <a:p>
              <a:pPr marL="0" marR="0" lvl="0" indent="0" algn="l" rtl="0">
                <a:spcBef>
                  <a:spcPts val="0"/>
                </a:spcBef>
                <a:spcAft>
                  <a:spcPts val="1000"/>
                </a:spcAft>
                <a:buSzPct val="25000"/>
                <a:buNone/>
              </a:pPr>
              <a:r>
                <a:rPr lang="en-US" sz="1100" b="0" i="0" u="none" strike="noStrike" cap="none" baseline="0">
                  <a:solidFill>
                    <a:srgbClr val="FFFFFF"/>
                  </a:solidFill>
                  <a:latin typeface="Calibri"/>
                  <a:ea typeface="Calibri"/>
                  <a:cs typeface="Calibri"/>
                  <a:sym typeface="Calibri"/>
                </a:rPr>
                <a:t> </a:t>
              </a:r>
            </a:p>
          </p:txBody>
        </p:sp>
        <p:sp>
          <p:nvSpPr>
            <p:cNvPr id="217" name="Shape 217"/>
            <p:cNvSpPr/>
            <p:nvPr/>
          </p:nvSpPr>
          <p:spPr>
            <a:xfrm>
              <a:off x="27051" y="4422"/>
              <a:ext cx="1426" cy="1550"/>
            </a:xfrm>
            <a:prstGeom prst="downArrow">
              <a:avLst>
                <a:gd name="adj1" fmla="val 50000"/>
                <a:gd name="adj2" fmla="val 50040"/>
              </a:avLst>
            </a:prstGeom>
            <a:solidFill>
              <a:srgbClr val="8DB3E2"/>
            </a:solidFill>
            <a:ln>
              <a:noFill/>
            </a:ln>
          </p:spPr>
          <p:txBody>
            <a:bodyPr lIns="91425" tIns="45700" rIns="91425" bIns="45700" anchor="ctr" anchorCtr="0">
              <a:noAutofit/>
            </a:bodyPr>
            <a:lstStyle/>
            <a:p>
              <a:pPr marL="0" marR="0" lvl="0" indent="0" algn="l" rtl="0">
                <a:spcBef>
                  <a:spcPts val="0"/>
                </a:spcBef>
                <a:spcAft>
                  <a:spcPts val="1000"/>
                </a:spcAft>
                <a:buSzPct val="25000"/>
                <a:buNone/>
              </a:pPr>
              <a:r>
                <a:rPr lang="en-US" sz="1100" b="0" i="0" u="none" strike="noStrike" cap="none" baseline="0">
                  <a:solidFill>
                    <a:srgbClr val="FFFFFF"/>
                  </a:solidFill>
                  <a:latin typeface="Calibri"/>
                  <a:ea typeface="Calibri"/>
                  <a:cs typeface="Calibri"/>
                  <a:sym typeface="Calibri"/>
                </a:rPr>
                <a:t> </a:t>
              </a:r>
            </a:p>
          </p:txBody>
        </p:sp>
      </p:grpSp>
      <p:sp>
        <p:nvSpPr>
          <p:cNvPr id="218" name="Shape 218"/>
          <p:cNvSpPr/>
          <p:nvPr/>
        </p:nvSpPr>
        <p:spPr>
          <a:xfrm>
            <a:off x="4648200" y="2971800"/>
            <a:ext cx="2462212" cy="731838"/>
          </a:xfrm>
          <a:prstGeom prst="roundRect">
            <a:avLst>
              <a:gd name="adj" fmla="val 16667"/>
            </a:avLst>
          </a:prstGeom>
          <a:solidFill>
            <a:srgbClr val="8DB3E2"/>
          </a:solidFill>
          <a:ln>
            <a:noFill/>
          </a:ln>
        </p:spPr>
        <p:txBody>
          <a:bodyPr lIns="91425" tIns="45700" rIns="91425" bIns="45700" anchor="ctr" anchorCtr="0">
            <a:noAutofit/>
          </a:bodyPr>
          <a:lstStyle/>
          <a:p>
            <a:pPr marL="0" marR="0" lvl="0" indent="0" algn="ctr" rtl="0">
              <a:spcBef>
                <a:spcPts val="0"/>
              </a:spcBef>
              <a:spcAft>
                <a:spcPts val="500"/>
              </a:spcAft>
              <a:buSzPct val="25000"/>
              <a:buNone/>
            </a:pPr>
            <a:r>
              <a:rPr lang="en-US" sz="2400" b="1" i="0" u="none" strike="noStrike" cap="none" baseline="0">
                <a:solidFill>
                  <a:srgbClr val="000000"/>
                </a:solidFill>
                <a:latin typeface="Calibri"/>
                <a:ea typeface="Calibri"/>
                <a:cs typeface="Calibri"/>
                <a:sym typeface="Calibri"/>
              </a:rPr>
              <a:t>????</a:t>
            </a:r>
          </a:p>
        </p:txBody>
      </p:sp>
      <p:sp>
        <p:nvSpPr>
          <p:cNvPr id="219" name="Shape 219"/>
          <p:cNvSpPr/>
          <p:nvPr/>
        </p:nvSpPr>
        <p:spPr>
          <a:xfrm>
            <a:off x="4648200" y="4114800"/>
            <a:ext cx="2462212" cy="731838"/>
          </a:xfrm>
          <a:prstGeom prst="roundRect">
            <a:avLst>
              <a:gd name="adj" fmla="val 16667"/>
            </a:avLst>
          </a:prstGeom>
          <a:solidFill>
            <a:srgbClr val="8DB3E2"/>
          </a:solidFill>
          <a:ln>
            <a:noFill/>
          </a:ln>
        </p:spPr>
        <p:txBody>
          <a:bodyPr lIns="91425" tIns="45700" rIns="91425" bIns="45700" anchor="ctr" anchorCtr="0">
            <a:noAutofit/>
          </a:bodyPr>
          <a:lstStyle/>
          <a:p>
            <a:pPr marL="0" marR="0" lvl="0" indent="0" algn="ctr" rtl="0">
              <a:spcBef>
                <a:spcPts val="0"/>
              </a:spcBef>
              <a:spcAft>
                <a:spcPts val="500"/>
              </a:spcAft>
              <a:buSzPct val="25000"/>
              <a:buNone/>
            </a:pPr>
            <a:r>
              <a:rPr lang="en-US" sz="2400" b="1" i="0" u="none" strike="noStrike" cap="none" baseline="0">
                <a:solidFill>
                  <a:srgbClr val="000000"/>
                </a:solidFill>
                <a:latin typeface="Calibri"/>
                <a:ea typeface="Calibri"/>
                <a:cs typeface="Calibri"/>
                <a:sym typeface="Calibri"/>
              </a:rPr>
              <a:t>????</a:t>
            </a:r>
          </a:p>
        </p:txBody>
      </p:sp>
      <p:sp>
        <p:nvSpPr>
          <p:cNvPr id="220" name="Shape 220"/>
          <p:cNvSpPr/>
          <p:nvPr/>
        </p:nvSpPr>
        <p:spPr>
          <a:xfrm>
            <a:off x="4648200" y="5257800"/>
            <a:ext cx="2462212" cy="731838"/>
          </a:xfrm>
          <a:prstGeom prst="roundRect">
            <a:avLst>
              <a:gd name="adj" fmla="val 16667"/>
            </a:avLst>
          </a:prstGeom>
          <a:solidFill>
            <a:srgbClr val="8DB3E2"/>
          </a:solidFill>
          <a:ln>
            <a:noFill/>
          </a:ln>
        </p:spPr>
        <p:txBody>
          <a:bodyPr lIns="91425" tIns="45700" rIns="91425" bIns="45700" anchor="ctr" anchorCtr="0">
            <a:noAutofit/>
          </a:bodyPr>
          <a:lstStyle/>
          <a:p>
            <a:pPr marL="0" marR="0" lvl="0" indent="0" algn="ctr" rtl="0">
              <a:spcBef>
                <a:spcPts val="0"/>
              </a:spcBef>
              <a:spcAft>
                <a:spcPts val="500"/>
              </a:spcAft>
              <a:buSzPct val="25000"/>
              <a:buNone/>
            </a:pPr>
            <a:r>
              <a:rPr lang="en-US" sz="2400" b="1" i="0" u="none" strike="noStrike" cap="none" baseline="0">
                <a:solidFill>
                  <a:srgbClr val="000000"/>
                </a:solidFill>
                <a:latin typeface="Calibri"/>
                <a:ea typeface="Calibri"/>
                <a:cs typeface="Calibri"/>
                <a:sym typeface="Calibri"/>
              </a:rPr>
              <a: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
                                        <p:tgtEl>
                                          <p:spTgt spid="218"/>
                                        </p:tgtEl>
                                        <p:attrNameLst>
                                          <p:attrName>ppt_x</p:attrName>
                                        </p:attrNameLst>
                                      </p:cBhvr>
                                      <p:tavLst>
                                        <p:tav tm="0">
                                          <p:val>
                                            <p:strVal val="#ppt_x"/>
                                          </p:val>
                                        </p:tav>
                                        <p:tav tm="100000">
                                          <p:val>
                                            <p:strVal val="#ppt_x-1"/>
                                          </p:val>
                                        </p:tav>
                                      </p:tavLst>
                                    </p:anim>
                                    <p:set>
                                      <p:cBhvr>
                                        <p:cTn id="7" dur="1" fill="hold">
                                          <p:stCondLst>
                                            <p:cond delay="500"/>
                                          </p:stCondLst>
                                        </p:cTn>
                                        <p:tgtEl>
                                          <p:spTgt spid="2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xit" presetSubtype="8" fill="hold" nodeType="clickEffect">
                                  <p:stCondLst>
                                    <p:cond delay="0"/>
                                  </p:stCondLst>
                                  <p:childTnLst>
                                    <p:anim calcmode="lin" valueType="num">
                                      <p:cBhvr additive="base">
                                        <p:cTn id="11" dur="500"/>
                                        <p:tgtEl>
                                          <p:spTgt spid="219"/>
                                        </p:tgtEl>
                                        <p:attrNameLst>
                                          <p:attrName>ppt_x</p:attrName>
                                        </p:attrNameLst>
                                      </p:cBhvr>
                                      <p:tavLst>
                                        <p:tav tm="0">
                                          <p:val>
                                            <p:strVal val="#ppt_x"/>
                                          </p:val>
                                        </p:tav>
                                        <p:tav tm="100000">
                                          <p:val>
                                            <p:strVal val="#ppt_x-1"/>
                                          </p:val>
                                        </p:tav>
                                      </p:tavLst>
                                    </p:anim>
                                    <p:set>
                                      <p:cBhvr>
                                        <p:cTn id="12" dur="1" fill="hold">
                                          <p:stCondLst>
                                            <p:cond delay="500"/>
                                          </p:stCondLst>
                                        </p:cTn>
                                        <p:tgtEl>
                                          <p:spTgt spid="2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8" fill="hold" nodeType="clickEffect">
                                  <p:stCondLst>
                                    <p:cond delay="0"/>
                                  </p:stCondLst>
                                  <p:childTnLst>
                                    <p:anim calcmode="lin" valueType="num">
                                      <p:cBhvr additive="base">
                                        <p:cTn id="16" dur="500"/>
                                        <p:tgtEl>
                                          <p:spTgt spid="220"/>
                                        </p:tgtEl>
                                        <p:attrNameLst>
                                          <p:attrName>ppt_x</p:attrName>
                                        </p:attrNameLst>
                                      </p:cBhvr>
                                      <p:tavLst>
                                        <p:tav tm="0">
                                          <p:val>
                                            <p:strVal val="#ppt_x"/>
                                          </p:val>
                                        </p:tav>
                                        <p:tav tm="100000">
                                          <p:val>
                                            <p:strVal val="#ppt_x-1"/>
                                          </p:val>
                                        </p:tav>
                                      </p:tavLst>
                                    </p:anim>
                                    <p:set>
                                      <p:cBhvr>
                                        <p:cTn id="17" dur="1" fill="hold">
                                          <p:stCondLst>
                                            <p:cond delay="500"/>
                                          </p:stCondLst>
                                        </p:cTn>
                                        <p:tgtEl>
                                          <p:spTgt spid="2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457200" y="1524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2900" b="0" i="0" u="none" strike="noStrike" cap="none" baseline="0">
                <a:solidFill>
                  <a:schemeClr val="dk1"/>
                </a:solidFill>
                <a:latin typeface="Calibri"/>
                <a:ea typeface="Calibri"/>
                <a:cs typeface="Calibri"/>
                <a:sym typeface="Calibri"/>
              </a:rPr>
              <a:t>Instructional Shift #2:</a:t>
            </a:r>
            <a:br>
              <a:rPr lang="en-US" sz="2900" b="0" i="0" u="none" strike="noStrike" cap="none" baseline="0">
                <a:solidFill>
                  <a:schemeClr val="dk1"/>
                </a:solidFill>
                <a:latin typeface="Calibri"/>
                <a:ea typeface="Calibri"/>
                <a:cs typeface="Calibri"/>
                <a:sym typeface="Calibri"/>
              </a:rPr>
            </a:br>
            <a:r>
              <a:rPr lang="en-US" sz="2900" b="0" i="0" u="none" strike="noStrike" cap="none" baseline="0">
                <a:solidFill>
                  <a:schemeClr val="dk1"/>
                </a:solidFill>
                <a:latin typeface="Calibri"/>
                <a:ea typeface="Calibri"/>
                <a:cs typeface="Calibri"/>
                <a:sym typeface="Calibri"/>
              </a:rPr>
              <a:t>Foster Student Inquiry, Collaboration, and Informed Action</a:t>
            </a:r>
          </a:p>
        </p:txBody>
      </p:sp>
      <p:sp>
        <p:nvSpPr>
          <p:cNvPr id="226" name="Shape 2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a:t> </a:t>
            </a:r>
          </a:p>
        </p:txBody>
      </p:sp>
      <p:grpSp>
        <p:nvGrpSpPr>
          <p:cNvPr id="227" name="Shape 227"/>
          <p:cNvGrpSpPr/>
          <p:nvPr/>
        </p:nvGrpSpPr>
        <p:grpSpPr>
          <a:xfrm>
            <a:off x="1371600" y="1676400"/>
            <a:ext cx="6505574" cy="4495799"/>
            <a:chOff x="0" y="0"/>
            <a:chExt cx="43718" cy="24859"/>
          </a:xfrm>
        </p:grpSpPr>
        <p:sp>
          <p:nvSpPr>
            <p:cNvPr id="228" name="Shape 228"/>
            <p:cNvSpPr/>
            <p:nvPr/>
          </p:nvSpPr>
          <p:spPr>
            <a:xfrm>
              <a:off x="0" y="0"/>
              <a:ext cx="20878" cy="4603"/>
            </a:xfrm>
            <a:prstGeom prst="roundRect">
              <a:avLst>
                <a:gd name="adj" fmla="val 16667"/>
              </a:avLst>
            </a:prstGeom>
            <a:solidFill>
              <a:srgbClr val="C0504D"/>
            </a:solidFill>
            <a:ln w="25400" cap="flat">
              <a:solidFill>
                <a:srgbClr val="C0504D"/>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500"/>
                </a:spcAft>
                <a:buSzPct val="25000"/>
                <a:buNone/>
              </a:pPr>
              <a:r>
                <a:rPr lang="en-US" sz="4400" b="1" i="0" u="none" strike="noStrike" cap="none" baseline="0">
                  <a:solidFill>
                    <a:srgbClr val="000000"/>
                  </a:solidFill>
                  <a:latin typeface="Calibri"/>
                  <a:ea typeface="Calibri"/>
                  <a:cs typeface="Calibri"/>
                  <a:sym typeface="Calibri"/>
                </a:rPr>
                <a:t>From</a:t>
              </a:r>
            </a:p>
          </p:txBody>
        </p:sp>
        <p:sp>
          <p:nvSpPr>
            <p:cNvPr id="229" name="Shape 229"/>
            <p:cNvSpPr/>
            <p:nvPr/>
          </p:nvSpPr>
          <p:spPr>
            <a:xfrm>
              <a:off x="22555" y="0"/>
              <a:ext cx="20878" cy="4603"/>
            </a:xfrm>
            <a:prstGeom prst="roundRect">
              <a:avLst>
                <a:gd name="adj" fmla="val 16667"/>
              </a:avLst>
            </a:prstGeom>
            <a:solidFill>
              <a:srgbClr val="C0504D"/>
            </a:solidFill>
            <a:ln w="25400" cap="flat">
              <a:solidFill>
                <a:srgbClr val="C0504D"/>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500"/>
                </a:spcAft>
                <a:buSzPct val="25000"/>
                <a:buNone/>
              </a:pPr>
              <a:r>
                <a:rPr lang="en-US" sz="4400" b="1" i="0" u="none" strike="noStrike" cap="none" baseline="0">
                  <a:solidFill>
                    <a:srgbClr val="000000"/>
                  </a:solidFill>
                  <a:latin typeface="Calibri"/>
                  <a:ea typeface="Calibri"/>
                  <a:cs typeface="Calibri"/>
                  <a:sym typeface="Calibri"/>
                </a:rPr>
                <a:t>To</a:t>
              </a:r>
            </a:p>
          </p:txBody>
        </p:sp>
        <p:sp>
          <p:nvSpPr>
            <p:cNvPr id="230" name="Shape 230"/>
            <p:cNvSpPr/>
            <p:nvPr/>
          </p:nvSpPr>
          <p:spPr>
            <a:xfrm>
              <a:off x="0" y="6762"/>
              <a:ext cx="20878" cy="4603"/>
            </a:xfrm>
            <a:prstGeom prst="roundRect">
              <a:avLst>
                <a:gd name="adj" fmla="val 16667"/>
              </a:avLst>
            </a:prstGeom>
            <a:solidFill>
              <a:srgbClr val="E5B8B7"/>
            </a:solidFill>
            <a:ln>
              <a:noFill/>
            </a:ln>
          </p:spPr>
          <p:txBody>
            <a:bodyPr lIns="91425" tIns="45700" rIns="91425" bIns="45700" anchor="ctr" anchorCtr="0">
              <a:noAutofit/>
            </a:bodyPr>
            <a:lstStyle/>
            <a:p>
              <a:pPr marL="0" marR="0" lvl="0" indent="0" algn="ctr" rtl="0">
                <a:spcBef>
                  <a:spcPts val="0"/>
                </a:spcBef>
                <a:spcAft>
                  <a:spcPts val="500"/>
                </a:spcAft>
                <a:buSzPct val="25000"/>
                <a:buNone/>
              </a:pPr>
              <a:r>
                <a:rPr lang="en-US" sz="2400" b="1" i="0" u="none" strike="noStrike" cap="none" baseline="0">
                  <a:solidFill>
                    <a:srgbClr val="000000"/>
                  </a:solidFill>
                  <a:latin typeface="Calibri"/>
                  <a:ea typeface="Calibri"/>
                  <a:cs typeface="Calibri"/>
                  <a:sym typeface="Calibri"/>
                </a:rPr>
                <a:t>Teacher as Disseminator</a:t>
              </a:r>
            </a:p>
          </p:txBody>
        </p:sp>
        <p:sp>
          <p:nvSpPr>
            <p:cNvPr id="231" name="Shape 231"/>
            <p:cNvSpPr/>
            <p:nvPr/>
          </p:nvSpPr>
          <p:spPr>
            <a:xfrm>
              <a:off x="0" y="13525"/>
              <a:ext cx="20878" cy="4603"/>
            </a:xfrm>
            <a:prstGeom prst="roundRect">
              <a:avLst>
                <a:gd name="adj" fmla="val 16667"/>
              </a:avLst>
            </a:prstGeom>
            <a:solidFill>
              <a:srgbClr val="E5B8B7"/>
            </a:solidFill>
            <a:ln>
              <a:noFill/>
            </a:ln>
          </p:spPr>
          <p:txBody>
            <a:bodyPr lIns="91425" tIns="45700" rIns="91425" bIns="45700" anchor="ctr" anchorCtr="0">
              <a:noAutofit/>
            </a:bodyPr>
            <a:lstStyle/>
            <a:p>
              <a:pPr marL="0" marR="0" lvl="0" indent="0" algn="ctr" rtl="0">
                <a:spcBef>
                  <a:spcPts val="0"/>
                </a:spcBef>
                <a:spcAft>
                  <a:spcPts val="500"/>
                </a:spcAft>
                <a:buSzPct val="25000"/>
                <a:buNone/>
              </a:pPr>
              <a:r>
                <a:rPr lang="en-US" sz="2400" b="1" i="0" u="none" strike="noStrike" cap="none" baseline="0">
                  <a:solidFill>
                    <a:srgbClr val="000000"/>
                  </a:solidFill>
                  <a:latin typeface="Calibri"/>
                  <a:ea typeface="Calibri"/>
                  <a:cs typeface="Calibri"/>
                  <a:sym typeface="Calibri"/>
                </a:rPr>
                <a:t>Students Learn Facts from Textbook</a:t>
              </a:r>
            </a:p>
          </p:txBody>
        </p:sp>
        <p:sp>
          <p:nvSpPr>
            <p:cNvPr id="232" name="Shape 232"/>
            <p:cNvSpPr/>
            <p:nvPr/>
          </p:nvSpPr>
          <p:spPr>
            <a:xfrm>
              <a:off x="0" y="20255"/>
              <a:ext cx="20878" cy="4603"/>
            </a:xfrm>
            <a:prstGeom prst="roundRect">
              <a:avLst>
                <a:gd name="adj" fmla="val 16667"/>
              </a:avLst>
            </a:prstGeom>
            <a:solidFill>
              <a:srgbClr val="E5B8B7"/>
            </a:solidFill>
            <a:ln>
              <a:noFill/>
            </a:ln>
          </p:spPr>
          <p:txBody>
            <a:bodyPr lIns="91425" tIns="45700" rIns="91425" bIns="45700" anchor="ctr" anchorCtr="0">
              <a:noAutofit/>
            </a:bodyPr>
            <a:lstStyle/>
            <a:p>
              <a:pPr marL="0" marR="0" lvl="0" indent="0" algn="ctr" rtl="0">
                <a:spcBef>
                  <a:spcPts val="0"/>
                </a:spcBef>
                <a:spcAft>
                  <a:spcPts val="500"/>
                </a:spcAft>
                <a:buSzPct val="25000"/>
                <a:buNone/>
              </a:pPr>
              <a:r>
                <a:rPr lang="en-US" sz="2400" b="1" i="0" u="none" strike="noStrike" cap="none" baseline="0">
                  <a:solidFill>
                    <a:srgbClr val="000000"/>
                  </a:solidFill>
                  <a:latin typeface="Calibri"/>
                  <a:ea typeface="Calibri"/>
                  <a:cs typeface="Calibri"/>
                  <a:sym typeface="Calibri"/>
                </a:rPr>
                <a:t>Students Retell Interpretations</a:t>
              </a:r>
            </a:p>
          </p:txBody>
        </p:sp>
        <p:sp>
          <p:nvSpPr>
            <p:cNvPr id="233" name="Shape 233"/>
            <p:cNvSpPr/>
            <p:nvPr/>
          </p:nvSpPr>
          <p:spPr>
            <a:xfrm>
              <a:off x="22555" y="13525"/>
              <a:ext cx="20878" cy="4603"/>
            </a:xfrm>
            <a:prstGeom prst="roundRect">
              <a:avLst>
                <a:gd name="adj" fmla="val 16667"/>
              </a:avLst>
            </a:prstGeom>
            <a:solidFill>
              <a:srgbClr val="E5B8B7"/>
            </a:solidFill>
            <a:ln>
              <a:noFill/>
            </a:ln>
          </p:spPr>
          <p:txBody>
            <a:bodyPr lIns="91425" tIns="45700" rIns="91425" bIns="45700" anchor="ctr" anchorCtr="0">
              <a:noAutofit/>
            </a:bodyPr>
            <a:lstStyle/>
            <a:p>
              <a:pPr marL="0" marR="0" lvl="0" indent="0" algn="ctr" rtl="0">
                <a:spcBef>
                  <a:spcPts val="0"/>
                </a:spcBef>
                <a:spcAft>
                  <a:spcPts val="500"/>
                </a:spcAft>
                <a:buSzPct val="25000"/>
                <a:buNone/>
              </a:pPr>
              <a:r>
                <a:rPr lang="en-US" sz="2000" b="1" i="0" u="none" strike="noStrike" cap="none" baseline="0">
                  <a:solidFill>
                    <a:srgbClr val="000000"/>
                  </a:solidFill>
                  <a:latin typeface="Calibri"/>
                  <a:ea typeface="Calibri"/>
                  <a:cs typeface="Calibri"/>
                  <a:sym typeface="Calibri"/>
                </a:rPr>
                <a:t>Students Investigate the Social Sciences Using Multiple Sources</a:t>
              </a:r>
            </a:p>
          </p:txBody>
        </p:sp>
        <p:sp>
          <p:nvSpPr>
            <p:cNvPr id="234" name="Shape 234"/>
            <p:cNvSpPr/>
            <p:nvPr/>
          </p:nvSpPr>
          <p:spPr>
            <a:xfrm>
              <a:off x="22839" y="6762"/>
              <a:ext cx="20878" cy="4603"/>
            </a:xfrm>
            <a:prstGeom prst="roundRect">
              <a:avLst>
                <a:gd name="adj" fmla="val 16667"/>
              </a:avLst>
            </a:prstGeom>
            <a:solidFill>
              <a:srgbClr val="E5B8B7"/>
            </a:solidFill>
            <a:ln>
              <a:noFill/>
            </a:ln>
          </p:spPr>
          <p:txBody>
            <a:bodyPr lIns="91425" tIns="45700" rIns="91425" bIns="45700" anchor="ctr" anchorCtr="0">
              <a:noAutofit/>
            </a:bodyPr>
            <a:lstStyle/>
            <a:p>
              <a:pPr marL="0" marR="0" lvl="0" indent="0" algn="ctr" rtl="0">
                <a:spcBef>
                  <a:spcPts val="0"/>
                </a:spcBef>
                <a:spcAft>
                  <a:spcPts val="500"/>
                </a:spcAft>
                <a:buSzPct val="25000"/>
                <a:buNone/>
              </a:pPr>
              <a:r>
                <a:rPr lang="en-US" sz="2400" b="1" i="0" u="none" strike="noStrike" cap="none" baseline="0">
                  <a:solidFill>
                    <a:srgbClr val="000000"/>
                  </a:solidFill>
                  <a:latin typeface="Calibri"/>
                  <a:ea typeface="Calibri"/>
                  <a:cs typeface="Calibri"/>
                  <a:sym typeface="Calibri"/>
                </a:rPr>
                <a:t>Teacher as Facilitator of Investigation</a:t>
              </a:r>
            </a:p>
          </p:txBody>
        </p:sp>
        <p:sp>
          <p:nvSpPr>
            <p:cNvPr id="235" name="Shape 235"/>
            <p:cNvSpPr/>
            <p:nvPr/>
          </p:nvSpPr>
          <p:spPr>
            <a:xfrm>
              <a:off x="22555" y="20255"/>
              <a:ext cx="20878" cy="4603"/>
            </a:xfrm>
            <a:prstGeom prst="roundRect">
              <a:avLst>
                <a:gd name="adj" fmla="val 16667"/>
              </a:avLst>
            </a:prstGeom>
            <a:solidFill>
              <a:srgbClr val="E5B8B7"/>
            </a:solidFill>
            <a:ln>
              <a:noFill/>
            </a:ln>
          </p:spPr>
          <p:txBody>
            <a:bodyPr lIns="91425" tIns="45700" rIns="91425" bIns="45700" anchor="ctr" anchorCtr="0">
              <a:noAutofit/>
            </a:bodyPr>
            <a:lstStyle/>
            <a:p>
              <a:pPr marL="0" marR="0" lvl="0" indent="0" algn="ctr" rtl="0">
                <a:spcBef>
                  <a:spcPts val="0"/>
                </a:spcBef>
                <a:spcAft>
                  <a:spcPts val="500"/>
                </a:spcAft>
                <a:buSzPct val="25000"/>
                <a:buNone/>
              </a:pPr>
              <a:r>
                <a:rPr lang="en-US" sz="2000" b="1" i="0" u="none" strike="noStrike" cap="none" baseline="0">
                  <a:solidFill>
                    <a:srgbClr val="000000"/>
                  </a:solidFill>
                  <a:latin typeface="Calibri"/>
                  <a:ea typeface="Calibri"/>
                  <a:cs typeface="Calibri"/>
                  <a:sym typeface="Calibri"/>
                </a:rPr>
                <a:t>Students Construct Interpretations and Communicate Conclusions</a:t>
              </a:r>
            </a:p>
          </p:txBody>
        </p:sp>
        <p:sp>
          <p:nvSpPr>
            <p:cNvPr id="236" name="Shape 236"/>
            <p:cNvSpPr/>
            <p:nvPr/>
          </p:nvSpPr>
          <p:spPr>
            <a:xfrm>
              <a:off x="9619" y="5000"/>
              <a:ext cx="1630" cy="1476"/>
            </a:xfrm>
            <a:prstGeom prst="downArrow">
              <a:avLst>
                <a:gd name="adj1" fmla="val 50000"/>
                <a:gd name="adj2" fmla="val 50000"/>
              </a:avLst>
            </a:prstGeom>
            <a:solidFill>
              <a:srgbClr val="F2DBDB"/>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Arial"/>
                <a:ea typeface="Arial"/>
                <a:cs typeface="Arial"/>
                <a:sym typeface="Arial"/>
              </a:endParaRPr>
            </a:p>
          </p:txBody>
        </p:sp>
        <p:sp>
          <p:nvSpPr>
            <p:cNvPr id="237" name="Shape 237"/>
            <p:cNvSpPr/>
            <p:nvPr/>
          </p:nvSpPr>
          <p:spPr>
            <a:xfrm>
              <a:off x="9619" y="11676"/>
              <a:ext cx="1630" cy="1476"/>
            </a:xfrm>
            <a:prstGeom prst="downArrow">
              <a:avLst>
                <a:gd name="adj1" fmla="val 50000"/>
                <a:gd name="adj2" fmla="val 50000"/>
              </a:avLst>
            </a:prstGeom>
            <a:solidFill>
              <a:srgbClr val="F2DBDB"/>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Arial"/>
                <a:ea typeface="Arial"/>
                <a:cs typeface="Arial"/>
                <a:sym typeface="Arial"/>
              </a:endParaRPr>
            </a:p>
          </p:txBody>
        </p:sp>
        <p:sp>
          <p:nvSpPr>
            <p:cNvPr id="238" name="Shape 238"/>
            <p:cNvSpPr/>
            <p:nvPr/>
          </p:nvSpPr>
          <p:spPr>
            <a:xfrm>
              <a:off x="9619" y="18335"/>
              <a:ext cx="1630" cy="1476"/>
            </a:xfrm>
            <a:prstGeom prst="downArrow">
              <a:avLst>
                <a:gd name="adj1" fmla="val 50000"/>
                <a:gd name="adj2" fmla="val 50000"/>
              </a:avLst>
            </a:prstGeom>
            <a:solidFill>
              <a:srgbClr val="F2DBDB"/>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Arial"/>
                <a:ea typeface="Arial"/>
                <a:cs typeface="Arial"/>
                <a:sym typeface="Arial"/>
              </a:endParaRPr>
            </a:p>
          </p:txBody>
        </p:sp>
        <p:sp>
          <p:nvSpPr>
            <p:cNvPr id="239" name="Shape 239"/>
            <p:cNvSpPr/>
            <p:nvPr/>
          </p:nvSpPr>
          <p:spPr>
            <a:xfrm>
              <a:off x="32276" y="5286"/>
              <a:ext cx="1632" cy="1476"/>
            </a:xfrm>
            <a:prstGeom prst="downArrow">
              <a:avLst>
                <a:gd name="adj1" fmla="val 50000"/>
                <a:gd name="adj2" fmla="val 50000"/>
              </a:avLst>
            </a:prstGeom>
            <a:solidFill>
              <a:srgbClr val="F2DBDB"/>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Arial"/>
                <a:ea typeface="Arial"/>
                <a:cs typeface="Arial"/>
                <a:sym typeface="Arial"/>
              </a:endParaRPr>
            </a:p>
          </p:txBody>
        </p:sp>
        <p:sp>
          <p:nvSpPr>
            <p:cNvPr id="240" name="Shape 240"/>
            <p:cNvSpPr/>
            <p:nvPr/>
          </p:nvSpPr>
          <p:spPr>
            <a:xfrm>
              <a:off x="32276" y="11937"/>
              <a:ext cx="1632" cy="1476"/>
            </a:xfrm>
            <a:prstGeom prst="downArrow">
              <a:avLst>
                <a:gd name="adj1" fmla="val 50000"/>
                <a:gd name="adj2" fmla="val 50000"/>
              </a:avLst>
            </a:prstGeom>
            <a:solidFill>
              <a:srgbClr val="F2DBDB"/>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Arial"/>
                <a:ea typeface="Arial"/>
                <a:cs typeface="Arial"/>
                <a:sym typeface="Arial"/>
              </a:endParaRPr>
            </a:p>
          </p:txBody>
        </p:sp>
        <p:sp>
          <p:nvSpPr>
            <p:cNvPr id="241" name="Shape 241"/>
            <p:cNvSpPr/>
            <p:nvPr/>
          </p:nvSpPr>
          <p:spPr>
            <a:xfrm>
              <a:off x="32276" y="18564"/>
              <a:ext cx="1632" cy="1476"/>
            </a:xfrm>
            <a:prstGeom prst="downArrow">
              <a:avLst>
                <a:gd name="adj1" fmla="val 50000"/>
                <a:gd name="adj2" fmla="val 50000"/>
              </a:avLst>
            </a:prstGeom>
            <a:solidFill>
              <a:srgbClr val="F2DBDB"/>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Arial"/>
                <a:ea typeface="Arial"/>
                <a:cs typeface="Arial"/>
                <a:sym typeface="Arial"/>
              </a:endParaRPr>
            </a:p>
          </p:txBody>
        </p:sp>
      </p:grpSp>
      <p:sp>
        <p:nvSpPr>
          <p:cNvPr id="242" name="Shape 242"/>
          <p:cNvSpPr/>
          <p:nvPr/>
        </p:nvSpPr>
        <p:spPr>
          <a:xfrm>
            <a:off x="4800600" y="2895600"/>
            <a:ext cx="3106737" cy="831850"/>
          </a:xfrm>
          <a:prstGeom prst="roundRect">
            <a:avLst>
              <a:gd name="adj" fmla="val 16667"/>
            </a:avLst>
          </a:prstGeom>
          <a:solidFill>
            <a:srgbClr val="E5B8B7"/>
          </a:solidFill>
          <a:ln>
            <a:noFill/>
          </a:ln>
        </p:spPr>
        <p:txBody>
          <a:bodyPr lIns="91425" tIns="45700" rIns="91425" bIns="45700" anchor="ctr" anchorCtr="0">
            <a:noAutofit/>
          </a:bodyPr>
          <a:lstStyle/>
          <a:p>
            <a:pPr marL="0" marR="0" lvl="0" indent="0" algn="ctr" rtl="0">
              <a:spcBef>
                <a:spcPts val="0"/>
              </a:spcBef>
              <a:spcAft>
                <a:spcPts val="500"/>
              </a:spcAft>
              <a:buSzPct val="25000"/>
              <a:buNone/>
            </a:pPr>
            <a:r>
              <a:rPr lang="en-US" sz="2400" b="1" i="0" u="none" strike="noStrike" cap="none" baseline="0">
                <a:solidFill>
                  <a:srgbClr val="000000"/>
                </a:solidFill>
                <a:latin typeface="Calibri"/>
                <a:ea typeface="Calibri"/>
                <a:cs typeface="Calibri"/>
                <a:sym typeface="Calibri"/>
              </a:rPr>
              <a:t>????</a:t>
            </a:r>
          </a:p>
        </p:txBody>
      </p:sp>
      <p:sp>
        <p:nvSpPr>
          <p:cNvPr id="243" name="Shape 243"/>
          <p:cNvSpPr/>
          <p:nvPr/>
        </p:nvSpPr>
        <p:spPr>
          <a:xfrm>
            <a:off x="4724400" y="4114800"/>
            <a:ext cx="3106737" cy="831850"/>
          </a:xfrm>
          <a:prstGeom prst="roundRect">
            <a:avLst>
              <a:gd name="adj" fmla="val 16667"/>
            </a:avLst>
          </a:prstGeom>
          <a:solidFill>
            <a:srgbClr val="E5B8B7"/>
          </a:solidFill>
          <a:ln>
            <a:noFill/>
          </a:ln>
        </p:spPr>
        <p:txBody>
          <a:bodyPr lIns="91425" tIns="45700" rIns="91425" bIns="45700" anchor="ctr" anchorCtr="0">
            <a:noAutofit/>
          </a:bodyPr>
          <a:lstStyle/>
          <a:p>
            <a:pPr marL="0" marR="0" lvl="0" indent="0" algn="ctr" rtl="0">
              <a:spcBef>
                <a:spcPts val="0"/>
              </a:spcBef>
              <a:spcAft>
                <a:spcPts val="500"/>
              </a:spcAft>
              <a:buSzPct val="25000"/>
              <a:buNone/>
            </a:pPr>
            <a:r>
              <a:rPr lang="en-US" sz="2400" b="1" i="0" u="none" strike="noStrike" cap="none" baseline="0">
                <a:solidFill>
                  <a:srgbClr val="000000"/>
                </a:solidFill>
                <a:latin typeface="Calibri"/>
                <a:ea typeface="Calibri"/>
                <a:cs typeface="Calibri"/>
                <a:sym typeface="Calibri"/>
              </a:rPr>
              <a:t>????</a:t>
            </a:r>
          </a:p>
        </p:txBody>
      </p:sp>
      <p:sp>
        <p:nvSpPr>
          <p:cNvPr id="244" name="Shape 244"/>
          <p:cNvSpPr/>
          <p:nvPr/>
        </p:nvSpPr>
        <p:spPr>
          <a:xfrm>
            <a:off x="4724400" y="5334000"/>
            <a:ext cx="3106737" cy="831850"/>
          </a:xfrm>
          <a:prstGeom prst="roundRect">
            <a:avLst>
              <a:gd name="adj" fmla="val 16667"/>
            </a:avLst>
          </a:prstGeom>
          <a:solidFill>
            <a:srgbClr val="E5B8B7"/>
          </a:solidFill>
          <a:ln>
            <a:noFill/>
          </a:ln>
        </p:spPr>
        <p:txBody>
          <a:bodyPr lIns="91425" tIns="45700" rIns="91425" bIns="45700" anchor="ctr" anchorCtr="0">
            <a:noAutofit/>
          </a:bodyPr>
          <a:lstStyle/>
          <a:p>
            <a:pPr marL="0" marR="0" lvl="0" indent="0" algn="ctr" rtl="0">
              <a:spcBef>
                <a:spcPts val="0"/>
              </a:spcBef>
              <a:spcAft>
                <a:spcPts val="500"/>
              </a:spcAft>
              <a:buSzPct val="25000"/>
              <a:buNone/>
            </a:pPr>
            <a:r>
              <a:rPr lang="en-US" sz="2400" b="1" i="0" u="none" strike="noStrike" cap="none" baseline="0">
                <a:solidFill>
                  <a:srgbClr val="000000"/>
                </a:solidFill>
                <a:latin typeface="Calibri"/>
                <a:ea typeface="Calibri"/>
                <a:cs typeface="Calibri"/>
                <a:sym typeface="Calibri"/>
              </a:rPr>
              <a: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
                                        <p:tgtEl>
                                          <p:spTgt spid="242"/>
                                        </p:tgtEl>
                                        <p:attrNameLst>
                                          <p:attrName>ppt_x</p:attrName>
                                        </p:attrNameLst>
                                      </p:cBhvr>
                                      <p:tavLst>
                                        <p:tav tm="0">
                                          <p:val>
                                            <p:strVal val="#ppt_x"/>
                                          </p:val>
                                        </p:tav>
                                        <p:tav tm="100000">
                                          <p:val>
                                            <p:strVal val="#ppt_x-1"/>
                                          </p:val>
                                        </p:tav>
                                      </p:tavLst>
                                    </p:anim>
                                    <p:set>
                                      <p:cBhvr>
                                        <p:cTn id="7" dur="1" fill="hold">
                                          <p:stCondLst>
                                            <p:cond delay="500"/>
                                          </p:stCondLst>
                                        </p:cTn>
                                        <p:tgtEl>
                                          <p:spTgt spid="24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xit" presetSubtype="8" fill="hold" nodeType="clickEffect">
                                  <p:stCondLst>
                                    <p:cond delay="0"/>
                                  </p:stCondLst>
                                  <p:childTnLst>
                                    <p:anim calcmode="lin" valueType="num">
                                      <p:cBhvr additive="base">
                                        <p:cTn id="11" dur="500"/>
                                        <p:tgtEl>
                                          <p:spTgt spid="243"/>
                                        </p:tgtEl>
                                        <p:attrNameLst>
                                          <p:attrName>ppt_x</p:attrName>
                                        </p:attrNameLst>
                                      </p:cBhvr>
                                      <p:tavLst>
                                        <p:tav tm="0">
                                          <p:val>
                                            <p:strVal val="#ppt_x"/>
                                          </p:val>
                                        </p:tav>
                                        <p:tav tm="100000">
                                          <p:val>
                                            <p:strVal val="#ppt_x-1"/>
                                          </p:val>
                                        </p:tav>
                                      </p:tavLst>
                                    </p:anim>
                                    <p:set>
                                      <p:cBhvr>
                                        <p:cTn id="12" dur="1" fill="hold">
                                          <p:stCondLst>
                                            <p:cond delay="500"/>
                                          </p:stCondLst>
                                        </p:cTn>
                                        <p:tgtEl>
                                          <p:spTgt spid="24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8" fill="hold" nodeType="clickEffect">
                                  <p:stCondLst>
                                    <p:cond delay="0"/>
                                  </p:stCondLst>
                                  <p:childTnLst>
                                    <p:anim calcmode="lin" valueType="num">
                                      <p:cBhvr additive="base">
                                        <p:cTn id="16" dur="500"/>
                                        <p:tgtEl>
                                          <p:spTgt spid="244"/>
                                        </p:tgtEl>
                                        <p:attrNameLst>
                                          <p:attrName>ppt_x</p:attrName>
                                        </p:attrNameLst>
                                      </p:cBhvr>
                                      <p:tavLst>
                                        <p:tav tm="0">
                                          <p:val>
                                            <p:strVal val="#ppt_x"/>
                                          </p:val>
                                        </p:tav>
                                        <p:tav tm="100000">
                                          <p:val>
                                            <p:strVal val="#ppt_x-1"/>
                                          </p:val>
                                        </p:tav>
                                      </p:tavLst>
                                    </p:anim>
                                    <p:set>
                                      <p:cBhvr>
                                        <p:cTn id="17" dur="1" fill="hold">
                                          <p:stCondLst>
                                            <p:cond delay="500"/>
                                          </p:stCondLst>
                                        </p:cTn>
                                        <p:tgtEl>
                                          <p:spTgt spid="2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0" y="0"/>
            <a:ext cx="9144000" cy="12954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600" b="0" i="0" u="none" strike="noStrike" cap="none" baseline="0">
                <a:solidFill>
                  <a:schemeClr val="dk1"/>
                </a:solidFill>
                <a:latin typeface="Calibri"/>
                <a:ea typeface="Calibri"/>
                <a:cs typeface="Calibri"/>
                <a:sym typeface="Calibri"/>
              </a:rPr>
              <a:t>Instructional Shift #3: </a:t>
            </a:r>
            <a:br>
              <a:rPr lang="en-US" sz="3600" b="0" i="0" u="none" strike="noStrike" cap="none" baseline="0">
                <a:solidFill>
                  <a:schemeClr val="dk1"/>
                </a:solidFill>
                <a:latin typeface="Calibri"/>
                <a:ea typeface="Calibri"/>
                <a:cs typeface="Calibri"/>
                <a:sym typeface="Calibri"/>
              </a:rPr>
            </a:br>
            <a:r>
              <a:rPr lang="en-US" sz="3600" b="0" i="0" u="none" strike="noStrike" cap="none" baseline="0">
                <a:solidFill>
                  <a:schemeClr val="dk1"/>
                </a:solidFill>
                <a:latin typeface="Calibri"/>
                <a:ea typeface="Calibri"/>
                <a:cs typeface="Calibri"/>
                <a:sym typeface="Calibri"/>
              </a:rPr>
              <a:t>Integrate Content and Skills Purposefully</a:t>
            </a:r>
          </a:p>
        </p:txBody>
      </p:sp>
      <p:sp>
        <p:nvSpPr>
          <p:cNvPr id="250" name="Shape 25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a:t> </a:t>
            </a:r>
          </a:p>
        </p:txBody>
      </p:sp>
      <p:graphicFrame>
        <p:nvGraphicFramePr>
          <p:cNvPr id="251" name="Shape 251"/>
          <p:cNvGraphicFramePr/>
          <p:nvPr/>
        </p:nvGraphicFramePr>
        <p:xfrm>
          <a:off x="381000" y="1828800"/>
          <a:ext cx="8382000" cy="4265625"/>
        </p:xfrm>
        <a:graphic>
          <a:graphicData uri="http://schemas.openxmlformats.org/drawingml/2006/table">
            <a:tbl>
              <a:tblPr>
                <a:noFill/>
                <a:tableStyleId>{9247136C-5BA2-4F84-BC55-FD432348EB46}</a:tableStyleId>
              </a:tblPr>
              <a:tblGrid>
                <a:gridCol w="4225925"/>
                <a:gridCol w="4156075"/>
              </a:tblGrid>
              <a:tr h="801700">
                <a:tc>
                  <a:txBody>
                    <a:bodyPr/>
                    <a:lstStyle/>
                    <a:p>
                      <a:pPr marL="0" marR="0" lvl="0" indent="0" algn="ctr" rtl="0">
                        <a:lnSpc>
                          <a:spcPct val="100000"/>
                        </a:lnSpc>
                        <a:spcBef>
                          <a:spcPts val="0"/>
                        </a:spcBef>
                        <a:spcAft>
                          <a:spcPts val="0"/>
                        </a:spcAft>
                        <a:buClr>
                          <a:schemeClr val="dk1"/>
                        </a:buClr>
                        <a:buSzPct val="25000"/>
                        <a:buFont typeface="Cambria"/>
                        <a:buNone/>
                      </a:pPr>
                      <a:r>
                        <a:rPr lang="en-US" sz="2000" b="1" i="0" u="none" strike="noStrike" cap="none" baseline="0">
                          <a:solidFill>
                            <a:schemeClr val="dk1"/>
                          </a:solidFill>
                          <a:latin typeface="Cambria"/>
                          <a:ea typeface="Cambria"/>
                          <a:cs typeface="Cambria"/>
                          <a:sym typeface="Cambria"/>
                        </a:rPr>
                        <a:t>FROM A Social Studies Classroom Where…</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FF0000"/>
                    </a:solidFill>
                  </a:tcPr>
                </a:tc>
                <a:tc>
                  <a:txBody>
                    <a:bodyPr/>
                    <a:lstStyle/>
                    <a:p>
                      <a:pPr marL="0" marR="0" lvl="0" indent="0" algn="ctr" rtl="0">
                        <a:lnSpc>
                          <a:spcPct val="100000"/>
                        </a:lnSpc>
                        <a:spcBef>
                          <a:spcPts val="0"/>
                        </a:spcBef>
                        <a:spcAft>
                          <a:spcPts val="0"/>
                        </a:spcAft>
                        <a:buClr>
                          <a:schemeClr val="dk1"/>
                        </a:buClr>
                        <a:buSzPct val="25000"/>
                        <a:buFont typeface="Cambria"/>
                        <a:buNone/>
                      </a:pPr>
                      <a:r>
                        <a:rPr lang="en-US" sz="2000" b="1" i="0" u="none" strike="noStrike" cap="none" baseline="0">
                          <a:solidFill>
                            <a:schemeClr val="dk1"/>
                          </a:solidFill>
                          <a:latin typeface="Cambria"/>
                          <a:ea typeface="Cambria"/>
                          <a:cs typeface="Cambria"/>
                          <a:sym typeface="Cambria"/>
                        </a:rPr>
                        <a:t>TO A Social Studies Classroom </a:t>
                      </a:r>
                    </a:p>
                    <a:p>
                      <a:pPr marL="0" marR="0" lvl="0" indent="0" algn="ctr" rtl="0">
                        <a:lnSpc>
                          <a:spcPct val="100000"/>
                        </a:lnSpc>
                        <a:spcBef>
                          <a:spcPts val="0"/>
                        </a:spcBef>
                        <a:spcAft>
                          <a:spcPts val="0"/>
                        </a:spcAft>
                        <a:buClr>
                          <a:schemeClr val="dk1"/>
                        </a:buClr>
                        <a:buSzPct val="25000"/>
                        <a:buFont typeface="Cambria"/>
                        <a:buNone/>
                      </a:pPr>
                      <a:r>
                        <a:rPr lang="en-US" sz="2000" b="1" i="0" u="none" strike="noStrike" cap="none" baseline="0">
                          <a:solidFill>
                            <a:schemeClr val="dk1"/>
                          </a:solidFill>
                          <a:latin typeface="Cambria"/>
                          <a:ea typeface="Cambria"/>
                          <a:cs typeface="Cambria"/>
                          <a:sym typeface="Cambria"/>
                        </a:rPr>
                        <a:t>Where…</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00B050"/>
                    </a:solidFill>
                  </a:tcPr>
                </a:tc>
              </a:tr>
              <a:tr h="1155700">
                <a:tc>
                  <a:txBody>
                    <a:bodyPr/>
                    <a:lstStyle/>
                    <a:p>
                      <a:pPr marL="0" marR="0" lvl="0" indent="0" algn="ctr" rtl="0">
                        <a:lnSpc>
                          <a:spcPct val="100000"/>
                        </a:lnSpc>
                        <a:spcBef>
                          <a:spcPts val="0"/>
                        </a:spcBef>
                        <a:spcAft>
                          <a:spcPts val="0"/>
                        </a:spcAft>
                        <a:buClr>
                          <a:schemeClr val="dk1"/>
                        </a:buClr>
                        <a:buSzPct val="25000"/>
                        <a:buFont typeface="Cambria"/>
                        <a:buNone/>
                      </a:pPr>
                      <a:r>
                        <a:rPr lang="en-US" sz="2000" b="1" i="0" u="none" strike="noStrike" cap="none" baseline="0">
                          <a:solidFill>
                            <a:schemeClr val="dk1"/>
                          </a:solidFill>
                          <a:latin typeface="Cambria"/>
                          <a:ea typeface="Cambria"/>
                          <a:cs typeface="Cambria"/>
                          <a:sym typeface="Cambria"/>
                        </a:rPr>
                        <a:t>Students experience an additional nonfiction reading class or textbook focused instruction</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F2F2F2"/>
                    </a:solidFill>
                  </a:tcPr>
                </a:tc>
                <a:tc>
                  <a:txBody>
                    <a:bodyPr/>
                    <a:lstStyle/>
                    <a:p>
                      <a:pPr marL="0" marR="0" lvl="0" indent="0" algn="ctr" rtl="0">
                        <a:lnSpc>
                          <a:spcPct val="100000"/>
                        </a:lnSpc>
                        <a:spcBef>
                          <a:spcPts val="0"/>
                        </a:spcBef>
                        <a:spcAft>
                          <a:spcPts val="0"/>
                        </a:spcAft>
                        <a:buClr>
                          <a:schemeClr val="dk1"/>
                        </a:buClr>
                        <a:buSzPct val="25000"/>
                        <a:buFont typeface="Cambria"/>
                        <a:buNone/>
                      </a:pPr>
                      <a:r>
                        <a:rPr lang="en-US" sz="2000" b="1" i="0" u="none" strike="noStrike" cap="none" baseline="0">
                          <a:solidFill>
                            <a:schemeClr val="dk1"/>
                          </a:solidFill>
                          <a:latin typeface="Cambria"/>
                          <a:ea typeface="Cambria"/>
                          <a:cs typeface="Cambria"/>
                          <a:sym typeface="Cambria"/>
                        </a:rPr>
                        <a:t>Students learn to read, discuss, and write like social scientists</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F2F2F2"/>
                    </a:solidFill>
                  </a:tcPr>
                </a:tc>
              </a:tr>
              <a:tr h="1155700">
                <a:tc>
                  <a:txBody>
                    <a:bodyPr/>
                    <a:lstStyle/>
                    <a:p>
                      <a:pPr marL="0" marR="0" lvl="0" indent="0" algn="ctr" rtl="0">
                        <a:lnSpc>
                          <a:spcPct val="100000"/>
                        </a:lnSpc>
                        <a:spcBef>
                          <a:spcPts val="0"/>
                        </a:spcBef>
                        <a:spcAft>
                          <a:spcPts val="0"/>
                        </a:spcAft>
                        <a:buClr>
                          <a:schemeClr val="dk1"/>
                        </a:buClr>
                        <a:buSzPct val="25000"/>
                        <a:buFont typeface="Cambria"/>
                        <a:buNone/>
                      </a:pPr>
                      <a:r>
                        <a:rPr lang="en-US" sz="2000" b="1" i="0" u="none" strike="noStrike" cap="none" baseline="0">
                          <a:solidFill>
                            <a:schemeClr val="dk1"/>
                          </a:solidFill>
                          <a:latin typeface="Cambria"/>
                          <a:ea typeface="Cambria"/>
                          <a:cs typeface="Cambria"/>
                          <a:sym typeface="Cambria"/>
                        </a:rPr>
                        <a:t>Students develop literacy skills and social studies practices separately</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D9D9D9"/>
                    </a:solidFill>
                  </a:tcPr>
                </a:tc>
                <a:tc>
                  <a:txBody>
                    <a:bodyPr/>
                    <a:lstStyle/>
                    <a:p>
                      <a:pPr marL="0" marR="0" lvl="0" indent="0" algn="ctr" rtl="0">
                        <a:lnSpc>
                          <a:spcPct val="100000"/>
                        </a:lnSpc>
                        <a:spcBef>
                          <a:spcPts val="0"/>
                        </a:spcBef>
                        <a:spcAft>
                          <a:spcPts val="0"/>
                        </a:spcAft>
                        <a:buClr>
                          <a:schemeClr val="dk1"/>
                        </a:buClr>
                        <a:buSzPct val="25000"/>
                        <a:buFont typeface="Cambria"/>
                        <a:buNone/>
                      </a:pPr>
                      <a:r>
                        <a:rPr lang="en-US" sz="2000" b="1" i="0" u="none" strike="noStrike" cap="none" baseline="0">
                          <a:solidFill>
                            <a:schemeClr val="dk1"/>
                          </a:solidFill>
                          <a:latin typeface="Cambria"/>
                          <a:ea typeface="Cambria"/>
                          <a:cs typeface="Cambria"/>
                          <a:sym typeface="Cambria"/>
                        </a:rPr>
                        <a:t>Students develop disciplinary literacy skills and social science practices in tandem</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D9D9D9"/>
                    </a:solidFill>
                  </a:tcPr>
                </a:tc>
              </a:tr>
              <a:tr h="1152525">
                <a:tc>
                  <a:txBody>
                    <a:bodyPr/>
                    <a:lstStyle/>
                    <a:p>
                      <a:pPr marL="0" marR="0" lvl="0" indent="0" algn="ctr" rtl="0">
                        <a:lnSpc>
                          <a:spcPct val="100000"/>
                        </a:lnSpc>
                        <a:spcBef>
                          <a:spcPts val="0"/>
                        </a:spcBef>
                        <a:spcAft>
                          <a:spcPts val="0"/>
                        </a:spcAft>
                        <a:buClr>
                          <a:schemeClr val="dk1"/>
                        </a:buClr>
                        <a:buSzPct val="25000"/>
                        <a:buFont typeface="Cambria"/>
                        <a:buNone/>
                      </a:pPr>
                      <a:r>
                        <a:rPr lang="en-US" sz="2000" b="1" i="0" u="none" strike="noStrike" cap="none" baseline="0">
                          <a:solidFill>
                            <a:schemeClr val="dk1"/>
                          </a:solidFill>
                          <a:latin typeface="Cambria"/>
                          <a:ea typeface="Cambria"/>
                          <a:cs typeface="Cambria"/>
                          <a:sym typeface="Cambria"/>
                        </a:rPr>
                        <a:t>Students learn content knowledge</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F2F2F2"/>
                    </a:solidFill>
                  </a:tcPr>
                </a:tc>
                <a:tc>
                  <a:txBody>
                    <a:bodyPr/>
                    <a:lstStyle/>
                    <a:p>
                      <a:pPr marL="0" marR="0" lvl="0" indent="0" algn="ctr" rtl="0">
                        <a:lnSpc>
                          <a:spcPct val="100000"/>
                        </a:lnSpc>
                        <a:spcBef>
                          <a:spcPts val="0"/>
                        </a:spcBef>
                        <a:spcAft>
                          <a:spcPts val="0"/>
                        </a:spcAft>
                        <a:buClr>
                          <a:schemeClr val="dk1"/>
                        </a:buClr>
                        <a:buSzPct val="25000"/>
                        <a:buFont typeface="Cambria"/>
                        <a:buNone/>
                      </a:pPr>
                      <a:r>
                        <a:rPr lang="en-US" sz="2000" b="1" i="0" u="none" strike="noStrike" cap="none" baseline="0">
                          <a:solidFill>
                            <a:schemeClr val="dk1"/>
                          </a:solidFill>
                          <a:latin typeface="Cambria"/>
                          <a:ea typeface="Cambria"/>
                          <a:cs typeface="Cambria"/>
                          <a:sym typeface="Cambria"/>
                        </a:rPr>
                        <a:t>Students integrate and apply concepts, skills, and content knowledge</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F2F2F2"/>
                    </a:solidFill>
                  </a:tcPr>
                </a:tc>
              </a:tr>
            </a:tbl>
          </a:graphicData>
        </a:graphic>
      </p:graphicFrame>
      <p:sp>
        <p:nvSpPr>
          <p:cNvPr id="252" name="Shape 252"/>
          <p:cNvSpPr txBox="1"/>
          <p:nvPr/>
        </p:nvSpPr>
        <p:spPr>
          <a:xfrm>
            <a:off x="4724400" y="3962400"/>
            <a:ext cx="3886200" cy="923924"/>
          </a:xfrm>
          <a:prstGeom prst="rect">
            <a:avLst/>
          </a:prstGeom>
          <a:solidFill>
            <a:srgbClr val="D8D8D8"/>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0" marR="0" lvl="0" indent="0" algn="ctr" rtl="0">
              <a:spcBef>
                <a:spcPts val="0"/>
              </a:spcBef>
              <a:buSzPct val="25000"/>
              <a:buNone/>
            </a:pPr>
            <a:r>
              <a:rPr lang="en-US" sz="1800" b="0" i="0" u="none" strike="noStrike" cap="none" baseline="0">
                <a:solidFill>
                  <a:schemeClr val="dk1"/>
                </a:solidFill>
                <a:latin typeface="Calibri"/>
                <a:ea typeface="Calibri"/>
                <a:cs typeface="Calibri"/>
                <a:sym typeface="Calibri"/>
              </a:rPr>
              <a:t>????</a:t>
            </a: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53" name="Shape 253"/>
          <p:cNvSpPr txBox="1"/>
          <p:nvPr/>
        </p:nvSpPr>
        <p:spPr>
          <a:xfrm>
            <a:off x="4876800" y="2819400"/>
            <a:ext cx="3733800" cy="923924"/>
          </a:xfrm>
          <a:prstGeom prst="rect">
            <a:avLst/>
          </a:prstGeom>
          <a:solidFill>
            <a:srgbClr val="F2F2F2"/>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0" marR="0" lvl="0" indent="0" algn="ctr" rtl="0">
              <a:spcBef>
                <a:spcPts val="0"/>
              </a:spcBef>
              <a:buSzPct val="25000"/>
              <a:buNone/>
            </a:pPr>
            <a:r>
              <a:rPr lang="en-US" sz="1800" b="0" i="0" u="none" strike="noStrike" cap="none" baseline="0">
                <a:solidFill>
                  <a:schemeClr val="dk1"/>
                </a:solidFill>
                <a:latin typeface="Calibri"/>
                <a:ea typeface="Calibri"/>
                <a:cs typeface="Calibri"/>
                <a:sym typeface="Calibri"/>
              </a:rPr>
              <a:t>????</a:t>
            </a: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54" name="Shape 254"/>
          <p:cNvSpPr txBox="1"/>
          <p:nvPr/>
        </p:nvSpPr>
        <p:spPr>
          <a:xfrm>
            <a:off x="4724400" y="5029200"/>
            <a:ext cx="3733800" cy="923924"/>
          </a:xfrm>
          <a:prstGeom prst="rect">
            <a:avLst/>
          </a:prstGeom>
          <a:solidFill>
            <a:srgbClr val="F2F2F2"/>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0" marR="0" lvl="0" indent="0" algn="ctr" rtl="0">
              <a:spcBef>
                <a:spcPts val="0"/>
              </a:spcBef>
              <a:buSzPct val="25000"/>
              <a:buNone/>
            </a:pPr>
            <a:r>
              <a:rPr lang="en-US" sz="1800" b="0" i="0" u="none" strike="noStrike" cap="none" baseline="0">
                <a:solidFill>
                  <a:schemeClr val="dk1"/>
                </a:solidFill>
                <a:latin typeface="Calibri"/>
                <a:ea typeface="Calibri"/>
                <a:cs typeface="Calibri"/>
                <a:sym typeface="Calibri"/>
              </a:rPr>
              <a:t>????</a:t>
            </a: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
                                        <p:tgtEl>
                                          <p:spTgt spid="253"/>
                                        </p:tgtEl>
                                        <p:attrNameLst>
                                          <p:attrName>ppt_x</p:attrName>
                                        </p:attrNameLst>
                                      </p:cBhvr>
                                      <p:tavLst>
                                        <p:tav tm="0">
                                          <p:val>
                                            <p:strVal val="#ppt_x"/>
                                          </p:val>
                                        </p:tav>
                                        <p:tav tm="100000">
                                          <p:val>
                                            <p:strVal val="#ppt_x-1"/>
                                          </p:val>
                                        </p:tav>
                                      </p:tavLst>
                                    </p:anim>
                                    <p:set>
                                      <p:cBhvr>
                                        <p:cTn id="7" dur="1" fill="hold">
                                          <p:stCondLst>
                                            <p:cond delay="500"/>
                                          </p:stCondLst>
                                        </p:cTn>
                                        <p:tgtEl>
                                          <p:spTgt spid="25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xit" presetSubtype="8" fill="hold" nodeType="clickEffect">
                                  <p:stCondLst>
                                    <p:cond delay="0"/>
                                  </p:stCondLst>
                                  <p:childTnLst>
                                    <p:anim calcmode="lin" valueType="num">
                                      <p:cBhvr additive="base">
                                        <p:cTn id="11" dur="500"/>
                                        <p:tgtEl>
                                          <p:spTgt spid="252"/>
                                        </p:tgtEl>
                                        <p:attrNameLst>
                                          <p:attrName>ppt_x</p:attrName>
                                        </p:attrNameLst>
                                      </p:cBhvr>
                                      <p:tavLst>
                                        <p:tav tm="0">
                                          <p:val>
                                            <p:strVal val="#ppt_x"/>
                                          </p:val>
                                        </p:tav>
                                        <p:tav tm="100000">
                                          <p:val>
                                            <p:strVal val="#ppt_x-1"/>
                                          </p:val>
                                        </p:tav>
                                      </p:tavLst>
                                    </p:anim>
                                    <p:set>
                                      <p:cBhvr>
                                        <p:cTn id="12" dur="1" fill="hold">
                                          <p:stCondLst>
                                            <p:cond delay="500"/>
                                          </p:stCondLst>
                                        </p:cTn>
                                        <p:tgtEl>
                                          <p:spTgt spid="25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8" fill="hold" nodeType="clickEffect">
                                  <p:stCondLst>
                                    <p:cond delay="0"/>
                                  </p:stCondLst>
                                  <p:childTnLst>
                                    <p:anim calcmode="lin" valueType="num">
                                      <p:cBhvr additive="base">
                                        <p:cTn id="16" dur="500"/>
                                        <p:tgtEl>
                                          <p:spTgt spid="254"/>
                                        </p:tgtEl>
                                        <p:attrNameLst>
                                          <p:attrName>ppt_x</p:attrName>
                                        </p:attrNameLst>
                                      </p:cBhvr>
                                      <p:tavLst>
                                        <p:tav tm="0">
                                          <p:val>
                                            <p:strVal val="#ppt_x"/>
                                          </p:val>
                                        </p:tav>
                                        <p:tav tm="100000">
                                          <p:val>
                                            <p:strVal val="#ppt_x-1"/>
                                          </p:val>
                                        </p:tav>
                                      </p:tavLst>
                                    </p:anim>
                                    <p:set>
                                      <p:cBhvr>
                                        <p:cTn id="17" dur="1" fill="hold">
                                          <p:stCondLst>
                                            <p:cond delay="500"/>
                                          </p:stCondLst>
                                        </p:cTn>
                                        <p:tgtEl>
                                          <p:spTgt spid="2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Font typeface="Calibri"/>
              <a:buNone/>
            </a:pPr>
            <a:endParaRPr sz="4400" b="0" i="0" u="none" strike="noStrike" cap="none" baseline="0">
              <a:solidFill>
                <a:schemeClr val="dk1"/>
              </a:solidFill>
              <a:latin typeface="Calibri"/>
              <a:ea typeface="Calibri"/>
              <a:cs typeface="Calibri"/>
              <a:sym typeface="Calibri"/>
            </a:endParaRPr>
          </a:p>
        </p:txBody>
      </p:sp>
      <p:sp>
        <p:nvSpPr>
          <p:cNvPr id="93" name="Shape 9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3200" b="0" i="0" u="none" strike="noStrike" cap="none" baseline="0">
                <a:solidFill>
                  <a:schemeClr val="dk1"/>
                </a:solidFill>
                <a:latin typeface="Calibri"/>
                <a:ea typeface="Calibri"/>
                <a:cs typeface="Calibri"/>
                <a:sym typeface="Calibri"/>
              </a:rPr>
              <a:t>Welcome!</a:t>
            </a:r>
          </a:p>
          <a:p>
            <a:pPr marL="342900" marR="0" lvl="0" indent="-342900" algn="l" rtl="0">
              <a:spcBef>
                <a:spcPts val="64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Norms of Collaboration</a:t>
            </a:r>
          </a:p>
          <a:p>
            <a:pPr marL="342900" marR="0" lvl="0" indent="-342900" algn="l" rtl="0">
              <a:spcBef>
                <a:spcPts val="640"/>
              </a:spcBef>
              <a:buClr>
                <a:schemeClr val="dk1"/>
              </a:buClr>
              <a:buSzPct val="100000"/>
              <a:buFont typeface="Calibri"/>
              <a:buChar char="•"/>
            </a:pPr>
            <a:r>
              <a:rPr lang="en-US" sz="3200">
                <a:solidFill>
                  <a:schemeClr val="dk1"/>
                </a:solidFill>
                <a:latin typeface="Calibri"/>
                <a:ea typeface="Calibri"/>
                <a:cs typeface="Calibri"/>
                <a:sym typeface="Calibri"/>
              </a:rPr>
              <a:t>Introductions</a:t>
            </a:r>
          </a:p>
          <a:p>
            <a:pPr marL="342900" marR="0" lvl="0" indent="-342900" algn="l" rtl="0">
              <a:spcBef>
                <a:spcPts val="64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Purpose of Forum</a:t>
            </a:r>
          </a:p>
        </p:txBody>
      </p:sp>
      <p:pic>
        <p:nvPicPr>
          <p:cNvPr id="94" name="Shape 94"/>
          <p:cNvPicPr preferRelativeResize="0"/>
          <p:nvPr/>
        </p:nvPicPr>
        <p:blipFill rotWithShape="1">
          <a:blip r:embed="rId3">
            <a:alphaModFix/>
          </a:blip>
          <a:srcRect b="87937"/>
          <a:stretch/>
        </p:blipFill>
        <p:spPr>
          <a:xfrm>
            <a:off x="134469" y="0"/>
            <a:ext cx="8875059" cy="827313"/>
          </a:xfrm>
          <a:prstGeom prst="rect">
            <a:avLst/>
          </a:prstGeom>
          <a:noFill/>
          <a:ln>
            <a:noFill/>
          </a:ln>
        </p:spPr>
      </p:pic>
      <p:pic>
        <p:nvPicPr>
          <p:cNvPr id="95" name="Shape 95"/>
          <p:cNvPicPr preferRelativeResize="0"/>
          <p:nvPr/>
        </p:nvPicPr>
        <p:blipFill rotWithShape="1">
          <a:blip r:embed="rId4">
            <a:alphaModFix/>
          </a:blip>
          <a:srcRect/>
          <a:stretch/>
        </p:blipFill>
        <p:spPr>
          <a:xfrm>
            <a:off x="134469" y="4191000"/>
            <a:ext cx="1943100" cy="2514599"/>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Clr>
                <a:schemeClr val="dk1"/>
              </a:buClr>
              <a:buSzPct val="28205"/>
              <a:buFont typeface="Arial"/>
              <a:buNone/>
            </a:pPr>
            <a:r>
              <a:rPr lang="en-US" sz="3900">
                <a:solidFill>
                  <a:srgbClr val="572314"/>
                </a:solidFill>
              </a:rPr>
              <a:t>Standards are a start, but….</a:t>
            </a:r>
          </a:p>
          <a:p>
            <a:pPr>
              <a:spcBef>
                <a:spcPts val="0"/>
              </a:spcBef>
              <a:buNone/>
            </a:pPr>
            <a:endParaRPr/>
          </a:p>
        </p:txBody>
      </p:sp>
      <p:sp>
        <p:nvSpPr>
          <p:cNvPr id="260" name="Shape 260"/>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0" lvl="0" indent="0" rtl="0">
              <a:lnSpc>
                <a:spcPct val="115000"/>
              </a:lnSpc>
              <a:spcBef>
                <a:spcPts val="600"/>
              </a:spcBef>
              <a:buNone/>
            </a:pPr>
            <a:r>
              <a:rPr lang="en-US" sz="3200">
                <a:solidFill>
                  <a:schemeClr val="dk1"/>
                </a:solidFill>
              </a:rPr>
              <a:t>The </a:t>
            </a:r>
            <a:r>
              <a:rPr lang="en-US" sz="3200" i="1">
                <a:solidFill>
                  <a:schemeClr val="dk1"/>
                </a:solidFill>
              </a:rPr>
              <a:t>new </a:t>
            </a:r>
            <a:r>
              <a:rPr lang="en-US" sz="3200">
                <a:solidFill>
                  <a:schemeClr val="dk1"/>
                </a:solidFill>
              </a:rPr>
              <a:t>New York Social Studies Framework is more reasonably expressed than the previous one….</a:t>
            </a:r>
          </a:p>
          <a:p>
            <a:pPr marL="0" lvl="0" indent="0" rtl="0">
              <a:lnSpc>
                <a:spcPct val="115000"/>
              </a:lnSpc>
              <a:spcBef>
                <a:spcPts val="600"/>
              </a:spcBef>
              <a:buClr>
                <a:schemeClr val="dk1"/>
              </a:buClr>
              <a:buFont typeface="Arial"/>
              <a:buNone/>
            </a:pPr>
            <a:endParaRPr sz="3200">
              <a:solidFill>
                <a:schemeClr val="dk1"/>
              </a:solidFill>
            </a:endParaRPr>
          </a:p>
          <a:p>
            <a:pPr marL="0" lvl="0" indent="0" rtl="0">
              <a:lnSpc>
                <a:spcPct val="115000"/>
              </a:lnSpc>
              <a:spcBef>
                <a:spcPts val="600"/>
              </a:spcBef>
              <a:buClr>
                <a:schemeClr val="dk1"/>
              </a:buClr>
              <a:buSzPct val="34375"/>
              <a:buFont typeface="Arial"/>
              <a:buNone/>
            </a:pPr>
            <a:r>
              <a:rPr lang="en-US" sz="3200">
                <a:solidFill>
                  <a:schemeClr val="dk1"/>
                </a:solidFill>
              </a:rPr>
              <a:t>But still too much!</a:t>
            </a:r>
          </a:p>
          <a:p>
            <a:pPr>
              <a:spcBef>
                <a:spcPts val="0"/>
              </a:spcBef>
              <a:buNone/>
            </a:pPr>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sz="3600" b="1" i="1"/>
              <a:t>For Example….</a:t>
            </a:r>
          </a:p>
        </p:txBody>
      </p:sp>
      <p:sp>
        <p:nvSpPr>
          <p:cNvPr id="266" name="Shape 266"/>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0" lvl="0" indent="0" rtl="0">
              <a:lnSpc>
                <a:spcPct val="115000"/>
              </a:lnSpc>
              <a:spcBef>
                <a:spcPts val="600"/>
              </a:spcBef>
              <a:buClr>
                <a:schemeClr val="dk1"/>
              </a:buClr>
              <a:buSzPct val="34375"/>
              <a:buFont typeface="Arial"/>
              <a:buNone/>
            </a:pPr>
            <a:r>
              <a:rPr lang="en-US" sz="3200">
                <a:solidFill>
                  <a:schemeClr val="dk1"/>
                </a:solidFill>
              </a:rPr>
              <a:t>11.1b (point 3) “Students will analyze slavery as a deeply established component of the colonial economic system and social structure, indentured servitude v. slavery, the increased concentration of slaves in the South, and the development of slavery as a racial institution”</a:t>
            </a:r>
          </a:p>
          <a:p>
            <a:pPr marL="0" lvl="0" indent="0" rtl="0">
              <a:lnSpc>
                <a:spcPct val="115000"/>
              </a:lnSpc>
              <a:spcBef>
                <a:spcPts val="600"/>
              </a:spcBef>
              <a:buClr>
                <a:schemeClr val="dk1"/>
              </a:buClr>
              <a:buSzPct val="42307"/>
              <a:buFont typeface="Arial"/>
              <a:buNone/>
            </a:pPr>
            <a:r>
              <a:rPr lang="en-US" sz="2600">
                <a:solidFill>
                  <a:srgbClr val="3891A7"/>
                </a:solidFill>
              </a:rPr>
              <a:t></a:t>
            </a:r>
          </a:p>
          <a:p>
            <a:pPr>
              <a:spcBef>
                <a:spcPts val="0"/>
              </a:spcBef>
              <a:buNone/>
            </a:pPr>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sz="3900">
                <a:solidFill>
                  <a:srgbClr val="572314"/>
                </a:solidFill>
              </a:rPr>
              <a:t>And the C3 Framework is a lot too…</a:t>
            </a:r>
          </a:p>
        </p:txBody>
      </p:sp>
      <p:sp>
        <p:nvSpPr>
          <p:cNvPr id="272" name="Shape 272"/>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0" lvl="0" indent="0" rtl="0">
              <a:lnSpc>
                <a:spcPct val="115000"/>
              </a:lnSpc>
              <a:spcBef>
                <a:spcPts val="600"/>
              </a:spcBef>
              <a:buNone/>
            </a:pPr>
            <a:endParaRPr sz="3200">
              <a:solidFill>
                <a:schemeClr val="dk1"/>
              </a:solidFill>
            </a:endParaRPr>
          </a:p>
          <a:p>
            <a:pPr marL="0" lvl="0" indent="0" rtl="0">
              <a:lnSpc>
                <a:spcPct val="115000"/>
              </a:lnSpc>
              <a:spcBef>
                <a:spcPts val="600"/>
              </a:spcBef>
              <a:buNone/>
            </a:pPr>
            <a:endParaRPr sz="3200">
              <a:solidFill>
                <a:schemeClr val="dk1"/>
              </a:solidFill>
            </a:endParaRPr>
          </a:p>
          <a:p>
            <a:pPr marL="0" lvl="0" indent="0" rtl="0">
              <a:lnSpc>
                <a:spcPct val="115000"/>
              </a:lnSpc>
              <a:spcBef>
                <a:spcPts val="600"/>
              </a:spcBef>
              <a:buClr>
                <a:schemeClr val="dk1"/>
              </a:buClr>
              <a:buSzPct val="34375"/>
              <a:buFont typeface="Arial"/>
              <a:buNone/>
            </a:pPr>
            <a:r>
              <a:rPr lang="en-US" sz="3200">
                <a:solidFill>
                  <a:schemeClr val="dk1"/>
                </a:solidFill>
              </a:rPr>
              <a:t>D2.His.2.9-12.  Analyze change and continuity in historical eras.</a:t>
            </a:r>
          </a:p>
          <a:p>
            <a:pPr>
              <a:spcBef>
                <a:spcPts val="0"/>
              </a:spcBef>
              <a:buNone/>
            </a:pPr>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sz="3600"/>
              <a:t>Task of the Resource Toolkit and Professional Development Project</a:t>
            </a:r>
          </a:p>
        </p:txBody>
      </p:sp>
      <p:sp>
        <p:nvSpPr>
          <p:cNvPr id="278" name="Shape 278"/>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0" lvl="0" indent="0" rtl="0">
              <a:lnSpc>
                <a:spcPct val="115000"/>
              </a:lnSpc>
              <a:spcBef>
                <a:spcPts val="600"/>
              </a:spcBef>
              <a:buClr>
                <a:schemeClr val="dk1"/>
              </a:buClr>
              <a:buSzPct val="34375"/>
              <a:buFont typeface="Arial"/>
              <a:buNone/>
            </a:pPr>
            <a:r>
              <a:rPr lang="en-US" sz="3200">
                <a:solidFill>
                  <a:schemeClr val="dk1"/>
                </a:solidFill>
              </a:rPr>
              <a:t>To marry the </a:t>
            </a:r>
            <a:r>
              <a:rPr lang="en-US" sz="3200" i="1">
                <a:solidFill>
                  <a:schemeClr val="dk1"/>
                </a:solidFill>
              </a:rPr>
              <a:t>global</a:t>
            </a:r>
            <a:r>
              <a:rPr lang="en-US" sz="3200">
                <a:solidFill>
                  <a:schemeClr val="dk1"/>
                </a:solidFill>
              </a:rPr>
              <a:t> vision of the C3 Framework to the </a:t>
            </a:r>
            <a:r>
              <a:rPr lang="en-US" sz="3200" i="1">
                <a:solidFill>
                  <a:schemeClr val="dk1"/>
                </a:solidFill>
              </a:rPr>
              <a:t>content specifics </a:t>
            </a:r>
            <a:r>
              <a:rPr lang="en-US" sz="3200">
                <a:solidFill>
                  <a:schemeClr val="dk1"/>
                </a:solidFill>
              </a:rPr>
              <a:t>of the NYS Framework in a way that honors, supports, and extends teachers’ and students’ best classroom ambitions.</a:t>
            </a:r>
          </a:p>
          <a:p>
            <a:pPr>
              <a:spcBef>
                <a:spcPts val="0"/>
              </a:spcBef>
              <a:buNone/>
            </a:pPr>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sz="3000"/>
              <a:t>Tricky Work...</a:t>
            </a:r>
          </a:p>
        </p:txBody>
      </p:sp>
      <p:sp>
        <p:nvSpPr>
          <p:cNvPr id="284" name="Shape 284"/>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457200" lvl="0" indent="-381000" rtl="0">
              <a:lnSpc>
                <a:spcPct val="115000"/>
              </a:lnSpc>
              <a:spcBef>
                <a:spcPts val="600"/>
              </a:spcBef>
              <a:buClr>
                <a:schemeClr val="dk1"/>
              </a:buClr>
              <a:buSzPct val="100000"/>
              <a:buFont typeface="Arial"/>
              <a:buChar char="•"/>
            </a:pPr>
            <a:r>
              <a:rPr lang="en-US" sz="2400">
                <a:solidFill>
                  <a:srgbClr val="3891A7"/>
                </a:solidFill>
              </a:rPr>
              <a:t></a:t>
            </a:r>
            <a:r>
              <a:rPr lang="en-US" sz="2400">
                <a:solidFill>
                  <a:schemeClr val="dk1"/>
                </a:solidFill>
              </a:rPr>
              <a:t>Social studies plagued by too much content</a:t>
            </a:r>
          </a:p>
          <a:p>
            <a:pPr marL="457200" lvl="0" indent="-381000" rtl="0">
              <a:lnSpc>
                <a:spcPct val="115000"/>
              </a:lnSpc>
              <a:spcBef>
                <a:spcPts val="600"/>
              </a:spcBef>
              <a:buClr>
                <a:schemeClr val="dk1"/>
              </a:buClr>
              <a:buSzPct val="100000"/>
              <a:buFont typeface="Arial"/>
              <a:buChar char="•"/>
            </a:pPr>
            <a:r>
              <a:rPr lang="en-US" sz="2400">
                <a:solidFill>
                  <a:schemeClr val="dk1"/>
                </a:solidFill>
              </a:rPr>
              <a:t>Social studies standards rarely translated into useable curriculum and almost never supported by state-level assessments</a:t>
            </a:r>
          </a:p>
          <a:p>
            <a:pPr marL="457200" lvl="0" indent="-381000" rtl="0">
              <a:lnSpc>
                <a:spcPct val="115000"/>
              </a:lnSpc>
              <a:spcBef>
                <a:spcPts val="600"/>
              </a:spcBef>
              <a:buClr>
                <a:schemeClr val="dk1"/>
              </a:buClr>
              <a:buSzPct val="100000"/>
              <a:buFont typeface="Arial"/>
              <a:buChar char="•"/>
            </a:pPr>
            <a:r>
              <a:rPr lang="en-US" sz="2400">
                <a:solidFill>
                  <a:schemeClr val="dk1"/>
                </a:solidFill>
              </a:rPr>
              <a:t>Social studies instruction dominated by a view that we have to teach every person, place, and event </a:t>
            </a:r>
            <a:r>
              <a:rPr lang="en-US" sz="2400" i="1">
                <a:solidFill>
                  <a:schemeClr val="dk1"/>
                </a:solidFill>
              </a:rPr>
              <a:t>before</a:t>
            </a:r>
            <a:r>
              <a:rPr lang="en-US" sz="2400">
                <a:solidFill>
                  <a:schemeClr val="dk1"/>
                </a:solidFill>
              </a:rPr>
              <a:t> we ask students to make sense of it.</a:t>
            </a:r>
          </a:p>
          <a:p>
            <a:pPr marL="457200" lvl="0" indent="-381000" rtl="0">
              <a:lnSpc>
                <a:spcPct val="115000"/>
              </a:lnSpc>
              <a:spcBef>
                <a:spcPts val="600"/>
              </a:spcBef>
              <a:buClr>
                <a:schemeClr val="dk1"/>
              </a:buClr>
              <a:buSzPct val="100000"/>
              <a:buFont typeface="Arial"/>
              <a:buChar char="•"/>
            </a:pPr>
            <a:r>
              <a:rPr lang="en-US" sz="2400">
                <a:solidFill>
                  <a:schemeClr val="dk1"/>
                </a:solidFill>
              </a:rPr>
              <a:t>We get frustrated…students get frustrated…and social studies withers….</a:t>
            </a:r>
          </a:p>
          <a:p>
            <a:pPr>
              <a:spcBef>
                <a:spcPts val="0"/>
              </a:spcBef>
              <a:buNone/>
            </a:pPr>
            <a:endParaRPr sz="1200"/>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sz="3900">
                <a:solidFill>
                  <a:srgbClr val="572314"/>
                </a:solidFill>
              </a:rPr>
              <a:t>The heart of the the C3 Framework—Jerome Bruner</a:t>
            </a:r>
          </a:p>
        </p:txBody>
      </p:sp>
      <p:sp>
        <p:nvSpPr>
          <p:cNvPr id="290" name="Shape 290"/>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0" lvl="0" indent="0" rtl="0">
              <a:lnSpc>
                <a:spcPct val="115000"/>
              </a:lnSpc>
              <a:spcBef>
                <a:spcPts val="600"/>
              </a:spcBef>
              <a:buClr>
                <a:schemeClr val="dk1"/>
              </a:buClr>
              <a:buSzPct val="34375"/>
              <a:buFont typeface="Arial"/>
              <a:buNone/>
            </a:pPr>
            <a:r>
              <a:rPr lang="en-US" sz="3200">
                <a:solidFill>
                  <a:schemeClr val="dk1"/>
                </a:solidFill>
              </a:rPr>
              <a:t>“We begin with the hypothesis that any subject can be taught effectively in some intellectually honest form to any child at any stage of development”—</a:t>
            </a:r>
            <a:r>
              <a:rPr lang="en-US" sz="3200" i="1">
                <a:solidFill>
                  <a:schemeClr val="dk1"/>
                </a:solidFill>
              </a:rPr>
              <a:t>The Process of Education</a:t>
            </a:r>
          </a:p>
          <a:p>
            <a:pPr>
              <a:spcBef>
                <a:spcPts val="0"/>
              </a:spcBef>
              <a:buNone/>
            </a:pPr>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sz="3900">
                <a:solidFill>
                  <a:srgbClr val="572314"/>
                </a:solidFill>
              </a:rPr>
              <a:t>The heart of the C3 framework--The Inquiry Arc </a:t>
            </a:r>
          </a:p>
        </p:txBody>
      </p:sp>
      <p:sp>
        <p:nvSpPr>
          <p:cNvPr id="296" name="Shape 296"/>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0" lvl="0" indent="0" rtl="0">
              <a:lnSpc>
                <a:spcPct val="115000"/>
              </a:lnSpc>
              <a:spcBef>
                <a:spcPts val="600"/>
              </a:spcBef>
              <a:buClr>
                <a:schemeClr val="dk1"/>
              </a:buClr>
              <a:buSzPct val="55000"/>
              <a:buFont typeface="Arial"/>
              <a:buNone/>
            </a:pPr>
            <a:r>
              <a:rPr lang="en-US" sz="2000">
                <a:solidFill>
                  <a:srgbClr val="3891A7"/>
                </a:solidFill>
              </a:rPr>
              <a:t></a:t>
            </a:r>
          </a:p>
          <a:p>
            <a:pPr marL="0" lvl="0" indent="0" rtl="0">
              <a:lnSpc>
                <a:spcPct val="115000"/>
              </a:lnSpc>
              <a:spcBef>
                <a:spcPts val="600"/>
              </a:spcBef>
              <a:buClr>
                <a:schemeClr val="dk1"/>
              </a:buClr>
              <a:buSzPct val="55000"/>
              <a:buFont typeface="Arial"/>
              <a:buNone/>
            </a:pPr>
            <a:r>
              <a:rPr lang="en-US" sz="2000">
                <a:solidFill>
                  <a:srgbClr val="3891A7"/>
                </a:solidFill>
              </a:rPr>
              <a:t></a:t>
            </a:r>
            <a:r>
              <a:rPr lang="en-US" sz="2500" b="1">
                <a:solidFill>
                  <a:schemeClr val="dk1"/>
                </a:solidFill>
              </a:rPr>
              <a:t>Dimension 1: </a:t>
            </a:r>
            <a:r>
              <a:rPr lang="en-US" sz="2500">
                <a:solidFill>
                  <a:schemeClr val="dk1"/>
                </a:solidFill>
              </a:rPr>
              <a:t> Developing Questions and Planning Inquiries</a:t>
            </a:r>
          </a:p>
          <a:p>
            <a:pPr marL="0" lvl="0" indent="0" rtl="0">
              <a:lnSpc>
                <a:spcPct val="115000"/>
              </a:lnSpc>
              <a:spcBef>
                <a:spcPts val="600"/>
              </a:spcBef>
              <a:buClr>
                <a:schemeClr val="dk1"/>
              </a:buClr>
              <a:buSzPct val="55000"/>
              <a:buFont typeface="Arial"/>
              <a:buNone/>
            </a:pPr>
            <a:r>
              <a:rPr lang="en-US" sz="2000" b="1">
                <a:solidFill>
                  <a:srgbClr val="3891A7"/>
                </a:solidFill>
              </a:rPr>
              <a:t></a:t>
            </a:r>
            <a:r>
              <a:rPr lang="en-US" sz="2500" b="1">
                <a:solidFill>
                  <a:schemeClr val="dk1"/>
                </a:solidFill>
              </a:rPr>
              <a:t>Dimension 2:</a:t>
            </a:r>
            <a:r>
              <a:rPr lang="en-US" sz="2500">
                <a:solidFill>
                  <a:schemeClr val="dk1"/>
                </a:solidFill>
              </a:rPr>
              <a:t>  Applying Disciplinary Concepts and Tools (Civics, Economics, Geography, and History)</a:t>
            </a:r>
          </a:p>
          <a:p>
            <a:pPr marL="0" lvl="0" indent="0" rtl="0">
              <a:lnSpc>
                <a:spcPct val="115000"/>
              </a:lnSpc>
              <a:spcBef>
                <a:spcPts val="600"/>
              </a:spcBef>
              <a:buClr>
                <a:schemeClr val="dk1"/>
              </a:buClr>
              <a:buSzPct val="55000"/>
              <a:buFont typeface="Arial"/>
              <a:buNone/>
            </a:pPr>
            <a:r>
              <a:rPr lang="en-US" sz="2000">
                <a:solidFill>
                  <a:srgbClr val="3891A7"/>
                </a:solidFill>
              </a:rPr>
              <a:t></a:t>
            </a:r>
            <a:r>
              <a:rPr lang="en-US" sz="2500" b="1">
                <a:solidFill>
                  <a:schemeClr val="dk1"/>
                </a:solidFill>
              </a:rPr>
              <a:t>Dimension 3: </a:t>
            </a:r>
            <a:r>
              <a:rPr lang="en-US" sz="2500">
                <a:solidFill>
                  <a:schemeClr val="dk1"/>
                </a:solidFill>
              </a:rPr>
              <a:t> Evaluating Sources and Using Evidence</a:t>
            </a:r>
          </a:p>
          <a:p>
            <a:pPr marL="0" lvl="0" indent="0" rtl="0">
              <a:lnSpc>
                <a:spcPct val="115000"/>
              </a:lnSpc>
              <a:spcBef>
                <a:spcPts val="600"/>
              </a:spcBef>
              <a:buClr>
                <a:schemeClr val="dk1"/>
              </a:buClr>
              <a:buSzPct val="55000"/>
              <a:buFont typeface="Arial"/>
              <a:buNone/>
            </a:pPr>
            <a:r>
              <a:rPr lang="en-US" sz="2000">
                <a:solidFill>
                  <a:srgbClr val="3891A7"/>
                </a:solidFill>
              </a:rPr>
              <a:t></a:t>
            </a:r>
            <a:r>
              <a:rPr lang="en-US" sz="2500" b="1">
                <a:solidFill>
                  <a:schemeClr val="dk1"/>
                </a:solidFill>
              </a:rPr>
              <a:t>Dimension 4:</a:t>
            </a:r>
            <a:r>
              <a:rPr lang="en-US" sz="2500">
                <a:solidFill>
                  <a:schemeClr val="dk1"/>
                </a:solidFill>
              </a:rPr>
              <a:t>  Communicating Conclusions and Taking Action</a:t>
            </a:r>
          </a:p>
          <a:p>
            <a:pPr>
              <a:spcBef>
                <a:spcPts val="0"/>
              </a:spcBef>
              <a:buNone/>
            </a:pPr>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sz="3900">
                <a:solidFill>
                  <a:srgbClr val="572314"/>
                </a:solidFill>
              </a:rPr>
              <a:t>Dimension 2:  Applying disciplinary tools and concepts</a:t>
            </a:r>
          </a:p>
        </p:txBody>
      </p:sp>
      <p:pic>
        <p:nvPicPr>
          <p:cNvPr id="302" name="Shape 302"/>
          <p:cNvPicPr preferRelativeResize="0"/>
          <p:nvPr/>
        </p:nvPicPr>
        <p:blipFill>
          <a:blip r:embed="rId3">
            <a:alphaModFix/>
          </a:blip>
          <a:stretch>
            <a:fillRect/>
          </a:stretch>
        </p:blipFill>
        <p:spPr>
          <a:xfrm>
            <a:off x="1015875" y="1600200"/>
            <a:ext cx="7496175" cy="4924425"/>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Clr>
                <a:schemeClr val="dk1"/>
              </a:buClr>
              <a:buSzPct val="45833"/>
              <a:buFont typeface="Arial"/>
              <a:buNone/>
            </a:pPr>
            <a:r>
              <a:rPr lang="en-US" sz="2400">
                <a:solidFill>
                  <a:srgbClr val="572314"/>
                </a:solidFill>
              </a:rPr>
              <a:t>The New York State K-12 Social Studies</a:t>
            </a:r>
          </a:p>
          <a:p>
            <a:pPr>
              <a:spcBef>
                <a:spcPts val="0"/>
              </a:spcBef>
              <a:buNone/>
            </a:pPr>
            <a:r>
              <a:rPr lang="en-US" sz="2400">
                <a:solidFill>
                  <a:srgbClr val="572314"/>
                </a:solidFill>
              </a:rPr>
              <a:t>Resource Toolkit and Professional Development Project</a:t>
            </a:r>
          </a:p>
        </p:txBody>
      </p:sp>
      <p:sp>
        <p:nvSpPr>
          <p:cNvPr id="308" name="Shape 308"/>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0" lvl="0" indent="0" rtl="0">
              <a:lnSpc>
                <a:spcPct val="115000"/>
              </a:lnSpc>
              <a:spcBef>
                <a:spcPts val="600"/>
              </a:spcBef>
              <a:buNone/>
            </a:pPr>
            <a:r>
              <a:rPr lang="en-US" sz="1800">
                <a:solidFill>
                  <a:schemeClr val="dk1"/>
                </a:solidFill>
              </a:rPr>
              <a:t>What…and When</a:t>
            </a:r>
          </a:p>
          <a:p>
            <a:pPr marL="0" lvl="0" indent="0" rtl="0">
              <a:lnSpc>
                <a:spcPct val="115000"/>
              </a:lnSpc>
              <a:spcBef>
                <a:spcPts val="600"/>
              </a:spcBef>
              <a:buClr>
                <a:schemeClr val="dk1"/>
              </a:buClr>
              <a:buFont typeface="Arial"/>
              <a:buNone/>
            </a:pPr>
            <a:endParaRPr sz="1800">
              <a:solidFill>
                <a:schemeClr val="dk1"/>
              </a:solidFill>
            </a:endParaRPr>
          </a:p>
          <a:p>
            <a:pPr marL="0" lvl="0" indent="0" rtl="0">
              <a:lnSpc>
                <a:spcPct val="115000"/>
              </a:lnSpc>
              <a:spcBef>
                <a:spcPts val="600"/>
              </a:spcBef>
              <a:buClr>
                <a:schemeClr val="dk1"/>
              </a:buClr>
              <a:buSzPct val="61111"/>
              <a:buFont typeface="Arial"/>
              <a:buNone/>
            </a:pPr>
            <a:r>
              <a:rPr lang="en-US" sz="1800">
                <a:solidFill>
                  <a:srgbClr val="3891A7"/>
                </a:solidFill>
              </a:rPr>
              <a:t></a:t>
            </a:r>
            <a:r>
              <a:rPr lang="en-US" sz="1800">
                <a:solidFill>
                  <a:schemeClr val="dk1"/>
                </a:solidFill>
              </a:rPr>
              <a:t>Curriculum Development—14 Annotated Inquiries and 70 Abridged Inquiries/July 2014-August, 2015</a:t>
            </a:r>
          </a:p>
          <a:p>
            <a:pPr marL="0" lvl="0" indent="0" rtl="0">
              <a:lnSpc>
                <a:spcPct val="115000"/>
              </a:lnSpc>
              <a:spcBef>
                <a:spcPts val="600"/>
              </a:spcBef>
              <a:buClr>
                <a:schemeClr val="dk1"/>
              </a:buClr>
              <a:buSzPct val="61111"/>
              <a:buFont typeface="Arial"/>
              <a:buNone/>
            </a:pPr>
            <a:r>
              <a:rPr lang="en-US" sz="1800">
                <a:solidFill>
                  <a:srgbClr val="3891A7"/>
                </a:solidFill>
              </a:rPr>
              <a:t></a:t>
            </a:r>
          </a:p>
          <a:p>
            <a:pPr marL="0" lvl="0" indent="0" rtl="0">
              <a:lnSpc>
                <a:spcPct val="115000"/>
              </a:lnSpc>
              <a:spcBef>
                <a:spcPts val="600"/>
              </a:spcBef>
              <a:buClr>
                <a:schemeClr val="dk1"/>
              </a:buClr>
              <a:buSzPct val="61111"/>
              <a:buFont typeface="Arial"/>
              <a:buNone/>
            </a:pPr>
            <a:r>
              <a:rPr lang="en-US" sz="1800">
                <a:solidFill>
                  <a:srgbClr val="3891A7"/>
                </a:solidFill>
              </a:rPr>
              <a:t></a:t>
            </a:r>
            <a:r>
              <a:rPr lang="en-US" sz="1800">
                <a:solidFill>
                  <a:schemeClr val="dk1"/>
                </a:solidFill>
              </a:rPr>
              <a:t>Piloting—September 2014-March 2015</a:t>
            </a:r>
          </a:p>
          <a:p>
            <a:pPr marL="0" lvl="0" indent="0" rtl="0">
              <a:lnSpc>
                <a:spcPct val="115000"/>
              </a:lnSpc>
              <a:spcBef>
                <a:spcPts val="600"/>
              </a:spcBef>
              <a:buClr>
                <a:schemeClr val="dk1"/>
              </a:buClr>
              <a:buSzPct val="61111"/>
              <a:buFont typeface="Arial"/>
              <a:buNone/>
            </a:pPr>
            <a:r>
              <a:rPr lang="en-US" sz="1800">
                <a:solidFill>
                  <a:srgbClr val="3891A7"/>
                </a:solidFill>
              </a:rPr>
              <a:t></a:t>
            </a:r>
          </a:p>
          <a:p>
            <a:pPr marL="0" lvl="0" indent="0" rtl="0">
              <a:lnSpc>
                <a:spcPct val="115000"/>
              </a:lnSpc>
              <a:spcBef>
                <a:spcPts val="600"/>
              </a:spcBef>
              <a:buClr>
                <a:schemeClr val="dk1"/>
              </a:buClr>
              <a:buSzPct val="61111"/>
              <a:buFont typeface="Arial"/>
              <a:buNone/>
            </a:pPr>
            <a:r>
              <a:rPr lang="en-US" sz="1800">
                <a:solidFill>
                  <a:srgbClr val="3891A7"/>
                </a:solidFill>
              </a:rPr>
              <a:t></a:t>
            </a:r>
            <a:r>
              <a:rPr lang="en-US" sz="1800">
                <a:solidFill>
                  <a:schemeClr val="dk1"/>
                </a:solidFill>
              </a:rPr>
              <a:t>Professional Development—District, State-Level, and National/July 2014-August 2015</a:t>
            </a:r>
          </a:p>
          <a:p>
            <a:pPr marL="0" lvl="0" indent="0" rtl="0">
              <a:lnSpc>
                <a:spcPct val="115000"/>
              </a:lnSpc>
              <a:spcBef>
                <a:spcPts val="600"/>
              </a:spcBef>
              <a:buClr>
                <a:schemeClr val="dk1"/>
              </a:buClr>
              <a:buSzPct val="61111"/>
              <a:buFont typeface="Arial"/>
              <a:buNone/>
            </a:pPr>
            <a:r>
              <a:rPr lang="en-US" sz="1800">
                <a:solidFill>
                  <a:srgbClr val="3891A7"/>
                </a:solidFill>
              </a:rPr>
              <a:t></a:t>
            </a:r>
          </a:p>
          <a:p>
            <a:pPr marL="0" lvl="0" indent="0" rtl="0">
              <a:lnSpc>
                <a:spcPct val="115000"/>
              </a:lnSpc>
              <a:spcBef>
                <a:spcPts val="600"/>
              </a:spcBef>
              <a:buClr>
                <a:schemeClr val="dk1"/>
              </a:buClr>
              <a:buSzPct val="61111"/>
              <a:buFont typeface="Arial"/>
              <a:buNone/>
            </a:pPr>
            <a:r>
              <a:rPr lang="en-US" sz="1800">
                <a:solidFill>
                  <a:srgbClr val="3891A7"/>
                </a:solidFill>
              </a:rPr>
              <a:t></a:t>
            </a:r>
            <a:r>
              <a:rPr lang="en-US" sz="1800">
                <a:solidFill>
                  <a:schemeClr val="dk1"/>
                </a:solidFill>
              </a:rPr>
              <a:t>Assessment—Assistance with design of new Regents exams/Spring 2015-Spring 2018/19</a:t>
            </a:r>
          </a:p>
          <a:p>
            <a:pPr>
              <a:spcBef>
                <a:spcPts val="0"/>
              </a:spcBef>
              <a:buNone/>
            </a:pPr>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Clr>
                <a:schemeClr val="dk1"/>
              </a:buClr>
              <a:buSzPct val="45833"/>
              <a:buFont typeface="Arial"/>
              <a:buNone/>
            </a:pPr>
            <a:r>
              <a:rPr lang="en-US" sz="2400">
                <a:solidFill>
                  <a:srgbClr val="572314"/>
                </a:solidFill>
              </a:rPr>
              <a:t>The New York State K-12 Social Studies</a:t>
            </a:r>
          </a:p>
          <a:p>
            <a:pPr lvl="0" rtl="0">
              <a:spcBef>
                <a:spcPts val="0"/>
              </a:spcBef>
              <a:buClr>
                <a:schemeClr val="dk1"/>
              </a:buClr>
              <a:buSzPct val="45833"/>
              <a:buFont typeface="Arial"/>
              <a:buNone/>
            </a:pPr>
            <a:r>
              <a:rPr lang="en-US" sz="2400">
                <a:solidFill>
                  <a:srgbClr val="572314"/>
                </a:solidFill>
              </a:rPr>
              <a:t>Resource Toolkit and Professional Development Project</a:t>
            </a:r>
          </a:p>
          <a:p>
            <a:pPr>
              <a:spcBef>
                <a:spcPts val="0"/>
              </a:spcBef>
              <a:buNone/>
            </a:pPr>
            <a:endParaRPr/>
          </a:p>
        </p:txBody>
      </p:sp>
      <p:sp>
        <p:nvSpPr>
          <p:cNvPr id="314" name="Shape 314"/>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0" lvl="0" indent="0" rtl="0">
              <a:lnSpc>
                <a:spcPct val="115000"/>
              </a:lnSpc>
              <a:spcBef>
                <a:spcPts val="600"/>
              </a:spcBef>
              <a:buNone/>
            </a:pPr>
            <a:r>
              <a:rPr lang="en-US" sz="2400">
                <a:solidFill>
                  <a:schemeClr val="dk1"/>
                </a:solidFill>
              </a:rPr>
              <a:t>Why…</a:t>
            </a:r>
          </a:p>
          <a:p>
            <a:pPr marL="0" lvl="0" indent="0" rtl="0">
              <a:lnSpc>
                <a:spcPct val="115000"/>
              </a:lnSpc>
              <a:spcBef>
                <a:spcPts val="600"/>
              </a:spcBef>
              <a:buClr>
                <a:schemeClr val="dk1"/>
              </a:buClr>
              <a:buFont typeface="Arial"/>
              <a:buNone/>
            </a:pPr>
            <a:endParaRPr sz="2400">
              <a:solidFill>
                <a:schemeClr val="dk1"/>
              </a:solidFill>
            </a:endParaRPr>
          </a:p>
          <a:p>
            <a:pPr marL="0" lvl="0" indent="0" rtl="0">
              <a:lnSpc>
                <a:spcPct val="115000"/>
              </a:lnSpc>
              <a:spcBef>
                <a:spcPts val="600"/>
              </a:spcBef>
              <a:buClr>
                <a:schemeClr val="dk1"/>
              </a:buClr>
              <a:buSzPct val="45833"/>
              <a:buFont typeface="Arial"/>
              <a:buNone/>
            </a:pPr>
            <a:r>
              <a:rPr lang="en-US" sz="2400">
                <a:solidFill>
                  <a:srgbClr val="3891A7"/>
                </a:solidFill>
              </a:rPr>
              <a:t></a:t>
            </a:r>
            <a:r>
              <a:rPr lang="en-US" sz="2400">
                <a:solidFill>
                  <a:schemeClr val="dk1"/>
                </a:solidFill>
              </a:rPr>
              <a:t>Because the Common Core-ELA is necessary, but not sufficient</a:t>
            </a:r>
          </a:p>
          <a:p>
            <a:pPr marL="0" lvl="0" indent="0" rtl="0">
              <a:lnSpc>
                <a:spcPct val="115000"/>
              </a:lnSpc>
              <a:spcBef>
                <a:spcPts val="600"/>
              </a:spcBef>
              <a:buClr>
                <a:schemeClr val="dk1"/>
              </a:buClr>
              <a:buSzPct val="45833"/>
              <a:buFont typeface="Arial"/>
              <a:buNone/>
            </a:pPr>
            <a:r>
              <a:rPr lang="en-US" sz="2400">
                <a:solidFill>
                  <a:srgbClr val="3891A7"/>
                </a:solidFill>
              </a:rPr>
              <a:t></a:t>
            </a:r>
            <a:r>
              <a:rPr lang="en-US" sz="2400">
                <a:solidFill>
                  <a:schemeClr val="dk1"/>
                </a:solidFill>
              </a:rPr>
              <a:t>Because translating standards into practice is challenging work</a:t>
            </a:r>
          </a:p>
          <a:p>
            <a:pPr marL="0" lvl="0" indent="0" rtl="0">
              <a:lnSpc>
                <a:spcPct val="115000"/>
              </a:lnSpc>
              <a:spcBef>
                <a:spcPts val="600"/>
              </a:spcBef>
              <a:buClr>
                <a:schemeClr val="dk1"/>
              </a:buClr>
              <a:buSzPct val="45833"/>
              <a:buFont typeface="Arial"/>
              <a:buNone/>
            </a:pPr>
            <a:r>
              <a:rPr lang="en-US" sz="2400">
                <a:solidFill>
                  <a:srgbClr val="3891A7"/>
                </a:solidFill>
              </a:rPr>
              <a:t></a:t>
            </a:r>
            <a:r>
              <a:rPr lang="en-US" sz="2400">
                <a:solidFill>
                  <a:schemeClr val="dk1"/>
                </a:solidFill>
              </a:rPr>
              <a:t>And because we need a new paradigm for teaching and learning social studies</a:t>
            </a:r>
          </a:p>
          <a:p>
            <a:pPr>
              <a:spcBef>
                <a:spcPts val="0"/>
              </a:spcBef>
              <a:buNone/>
            </a:pP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2"/>
              </a:buClr>
              <a:buSzPct val="100000"/>
              <a:buFont typeface="Arial"/>
              <a:buChar char="•"/>
            </a:pPr>
            <a:r>
              <a:rPr lang="en-US" sz="3200" b="0" i="0" u="none" strike="noStrike" cap="none" baseline="0">
                <a:solidFill>
                  <a:schemeClr val="dk2"/>
                </a:solidFill>
                <a:latin typeface="Source Sans Pro"/>
                <a:ea typeface="Source Sans Pro"/>
                <a:cs typeface="Source Sans Pro"/>
                <a:sym typeface="Source Sans Pro"/>
              </a:rPr>
              <a:t>Introductory </a:t>
            </a:r>
            <a:r>
              <a:rPr lang="en-US" sz="3200" b="0" i="0" u="sng" strike="noStrike" cap="none" baseline="0">
                <a:solidFill>
                  <a:schemeClr val="hlink"/>
                </a:solidFill>
                <a:latin typeface="Source Sans Pro"/>
                <a:ea typeface="Source Sans Pro"/>
                <a:cs typeface="Source Sans Pro"/>
                <a:sym typeface="Source Sans Pro"/>
                <a:hlinkClick r:id="rId3"/>
              </a:rPr>
              <a:t>Video</a:t>
            </a:r>
          </a:p>
          <a:p>
            <a:pPr marL="342900" marR="0" lvl="0" indent="-139700" algn="l" rtl="0">
              <a:spcBef>
                <a:spcPts val="64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sz="4300">
                <a:solidFill>
                  <a:srgbClr val="572314"/>
                </a:solidFill>
              </a:rPr>
              <a:t>Compelling questions</a:t>
            </a:r>
          </a:p>
        </p:txBody>
      </p:sp>
      <p:sp>
        <p:nvSpPr>
          <p:cNvPr id="320" name="Shape 320"/>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457200" lvl="0" indent="-317500" rtl="0">
              <a:lnSpc>
                <a:spcPct val="115000"/>
              </a:lnSpc>
              <a:spcBef>
                <a:spcPts val="600"/>
              </a:spcBef>
              <a:buClr>
                <a:schemeClr val="dk1"/>
              </a:buClr>
              <a:buSzPct val="53846"/>
              <a:buFont typeface="Arial"/>
              <a:buChar char="•"/>
            </a:pPr>
            <a:r>
              <a:rPr lang="en-US" sz="2600">
                <a:solidFill>
                  <a:srgbClr val="3891A7"/>
                </a:solidFill>
              </a:rPr>
              <a:t></a:t>
            </a:r>
            <a:r>
              <a:rPr lang="en-US" sz="3200">
                <a:solidFill>
                  <a:schemeClr val="dk1"/>
                </a:solidFill>
              </a:rPr>
              <a:t>Intellectually meaty</a:t>
            </a:r>
          </a:p>
          <a:p>
            <a:pPr marL="457200" lvl="0" indent="-317500" rtl="0">
              <a:lnSpc>
                <a:spcPct val="115000"/>
              </a:lnSpc>
              <a:spcBef>
                <a:spcPts val="600"/>
              </a:spcBef>
              <a:buClr>
                <a:schemeClr val="dk1"/>
              </a:buClr>
              <a:buSzPct val="53846"/>
              <a:buFont typeface="Arial"/>
              <a:buChar char="•"/>
            </a:pPr>
            <a:r>
              <a:rPr lang="en-US" sz="2600">
                <a:solidFill>
                  <a:srgbClr val="3891A7"/>
                </a:solidFill>
              </a:rPr>
              <a:t></a:t>
            </a:r>
            <a:r>
              <a:rPr lang="en-US" sz="3200">
                <a:solidFill>
                  <a:schemeClr val="dk1"/>
                </a:solidFill>
              </a:rPr>
              <a:t>Kid friendly</a:t>
            </a:r>
          </a:p>
          <a:p>
            <a:pPr>
              <a:spcBef>
                <a:spcPts val="0"/>
              </a:spcBef>
              <a:buNone/>
            </a:pPr>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sz="4300">
                <a:solidFill>
                  <a:srgbClr val="572314"/>
                </a:solidFill>
              </a:rPr>
              <a:t>Intellectually meaty</a:t>
            </a:r>
          </a:p>
        </p:txBody>
      </p:sp>
      <p:sp>
        <p:nvSpPr>
          <p:cNvPr id="326" name="Shape 326"/>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457200" lvl="0" indent="-317500" rtl="0">
              <a:lnSpc>
                <a:spcPct val="115000"/>
              </a:lnSpc>
              <a:spcBef>
                <a:spcPts val="600"/>
              </a:spcBef>
              <a:buClr>
                <a:schemeClr val="dk1"/>
              </a:buClr>
              <a:buSzPct val="53846"/>
              <a:buFont typeface="Arial"/>
              <a:buChar char="•"/>
            </a:pPr>
            <a:r>
              <a:rPr lang="en-US" sz="2600">
                <a:solidFill>
                  <a:srgbClr val="3891A7"/>
                </a:solidFill>
              </a:rPr>
              <a:t></a:t>
            </a:r>
            <a:r>
              <a:rPr lang="en-US" sz="3200">
                <a:solidFill>
                  <a:schemeClr val="dk1"/>
                </a:solidFill>
              </a:rPr>
              <a:t>Reflects an enduring issue, concern, or debate in the field</a:t>
            </a:r>
          </a:p>
          <a:p>
            <a:pPr marL="457200" lvl="0" indent="-317500" rtl="0">
              <a:lnSpc>
                <a:spcPct val="115000"/>
              </a:lnSpc>
              <a:spcBef>
                <a:spcPts val="600"/>
              </a:spcBef>
              <a:buClr>
                <a:schemeClr val="dk1"/>
              </a:buClr>
              <a:buSzPct val="53846"/>
              <a:buFont typeface="Arial"/>
              <a:buChar char="•"/>
            </a:pPr>
            <a:r>
              <a:rPr lang="en-US" sz="2600">
                <a:solidFill>
                  <a:srgbClr val="3891A7"/>
                </a:solidFill>
              </a:rPr>
              <a:t></a:t>
            </a:r>
            <a:r>
              <a:rPr lang="en-US" sz="3200">
                <a:solidFill>
                  <a:schemeClr val="dk1"/>
                </a:solidFill>
              </a:rPr>
              <a:t>Demands the use of multiple disciplinary lenses and perspectives</a:t>
            </a:r>
          </a:p>
          <a:p>
            <a:pPr>
              <a:spcBef>
                <a:spcPts val="0"/>
              </a:spcBef>
              <a:buNone/>
            </a:pPr>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sz="4300">
                <a:solidFill>
                  <a:srgbClr val="572314"/>
                </a:solidFill>
              </a:rPr>
              <a:t>Kid friendly</a:t>
            </a:r>
          </a:p>
        </p:txBody>
      </p:sp>
      <p:sp>
        <p:nvSpPr>
          <p:cNvPr id="332" name="Shape 332"/>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457200" lvl="0" indent="-317500" rtl="0">
              <a:lnSpc>
                <a:spcPct val="115000"/>
              </a:lnSpc>
              <a:spcBef>
                <a:spcPts val="600"/>
              </a:spcBef>
              <a:buClr>
                <a:schemeClr val="dk1"/>
              </a:buClr>
              <a:buSzPct val="53846"/>
              <a:buFont typeface="Arial"/>
              <a:buChar char="•"/>
            </a:pPr>
            <a:r>
              <a:rPr lang="en-US" sz="2600">
                <a:solidFill>
                  <a:srgbClr val="3891A7"/>
                </a:solidFill>
              </a:rPr>
              <a:t></a:t>
            </a:r>
            <a:r>
              <a:rPr lang="en-US" sz="3200">
                <a:solidFill>
                  <a:schemeClr val="dk1"/>
                </a:solidFill>
              </a:rPr>
              <a:t>Reflects a quality or condition that we know children care about</a:t>
            </a:r>
          </a:p>
          <a:p>
            <a:pPr marL="457200" lvl="0" indent="-317500" rtl="0">
              <a:lnSpc>
                <a:spcPct val="115000"/>
              </a:lnSpc>
              <a:spcBef>
                <a:spcPts val="600"/>
              </a:spcBef>
              <a:buClr>
                <a:schemeClr val="dk1"/>
              </a:buClr>
              <a:buSzPct val="53846"/>
              <a:buFont typeface="Arial"/>
              <a:buChar char="•"/>
            </a:pPr>
            <a:r>
              <a:rPr lang="en-US" sz="2600">
                <a:solidFill>
                  <a:srgbClr val="3891A7"/>
                </a:solidFill>
              </a:rPr>
              <a:t></a:t>
            </a:r>
            <a:r>
              <a:rPr lang="en-US" sz="3200">
                <a:solidFill>
                  <a:schemeClr val="dk1"/>
                </a:solidFill>
              </a:rPr>
              <a:t>Honors and respects children’s intellectual efforts</a:t>
            </a:r>
          </a:p>
          <a:p>
            <a:pPr>
              <a:spcBef>
                <a:spcPts val="0"/>
              </a:spcBef>
              <a:buNone/>
            </a:pPr>
            <a:endParaRP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sz="3900">
                <a:solidFill>
                  <a:srgbClr val="572314"/>
                </a:solidFill>
              </a:rPr>
              <a:t>Compelling…or not so compelling?</a:t>
            </a:r>
          </a:p>
        </p:txBody>
      </p:sp>
      <p:sp>
        <p:nvSpPr>
          <p:cNvPr id="338" name="Shape 338"/>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0" lvl="0" indent="0" rtl="0">
              <a:lnSpc>
                <a:spcPct val="115000"/>
              </a:lnSpc>
              <a:spcBef>
                <a:spcPts val="600"/>
              </a:spcBef>
              <a:buClr>
                <a:schemeClr val="dk1"/>
              </a:buClr>
              <a:buSzPct val="42307"/>
              <a:buFont typeface="Arial"/>
              <a:buNone/>
            </a:pPr>
            <a:r>
              <a:rPr lang="en-US" sz="2600">
                <a:solidFill>
                  <a:srgbClr val="3891A7"/>
                </a:solidFill>
              </a:rPr>
              <a:t></a:t>
            </a:r>
            <a:r>
              <a:rPr lang="en-US" sz="3000" i="1">
                <a:solidFill>
                  <a:schemeClr val="dk1"/>
                </a:solidFill>
              </a:rPr>
              <a:t>Where are we?</a:t>
            </a:r>
          </a:p>
          <a:p>
            <a:pPr marL="0" lvl="0" indent="0" rtl="0">
              <a:lnSpc>
                <a:spcPct val="115000"/>
              </a:lnSpc>
              <a:spcBef>
                <a:spcPts val="600"/>
              </a:spcBef>
              <a:buClr>
                <a:schemeClr val="dk1"/>
              </a:buClr>
              <a:buSzPct val="36666"/>
              <a:buFont typeface="Arial"/>
              <a:buNone/>
            </a:pPr>
            <a:r>
              <a:rPr lang="en-US" sz="3000" i="1">
                <a:solidFill>
                  <a:srgbClr val="3891A7"/>
                </a:solidFill>
              </a:rPr>
              <a:t></a:t>
            </a:r>
            <a:r>
              <a:rPr lang="en-US" sz="3000" i="1">
                <a:solidFill>
                  <a:schemeClr val="dk1"/>
                </a:solidFill>
              </a:rPr>
              <a:t>What were the causes of the Industrial Revolution?</a:t>
            </a:r>
          </a:p>
          <a:p>
            <a:pPr marL="0" lvl="0" indent="0" rtl="0">
              <a:lnSpc>
                <a:spcPct val="115000"/>
              </a:lnSpc>
              <a:spcBef>
                <a:spcPts val="600"/>
              </a:spcBef>
              <a:buClr>
                <a:schemeClr val="dk1"/>
              </a:buClr>
              <a:buSzPct val="36666"/>
              <a:buFont typeface="Arial"/>
              <a:buNone/>
            </a:pPr>
            <a:r>
              <a:rPr lang="en-US" sz="3000" i="1">
                <a:solidFill>
                  <a:srgbClr val="3891A7"/>
                </a:solidFill>
              </a:rPr>
              <a:t></a:t>
            </a:r>
            <a:r>
              <a:rPr lang="en-US" sz="3000" i="1">
                <a:solidFill>
                  <a:schemeClr val="dk1"/>
                </a:solidFill>
              </a:rPr>
              <a:t>Why is Albany the capital of New York?</a:t>
            </a:r>
          </a:p>
          <a:p>
            <a:pPr marL="0" lvl="0" indent="0" rtl="0">
              <a:lnSpc>
                <a:spcPct val="115000"/>
              </a:lnSpc>
              <a:spcBef>
                <a:spcPts val="600"/>
              </a:spcBef>
              <a:buClr>
                <a:schemeClr val="dk1"/>
              </a:buClr>
              <a:buSzPct val="36666"/>
              <a:buFont typeface="Arial"/>
              <a:buNone/>
            </a:pPr>
            <a:r>
              <a:rPr lang="en-US" sz="3000" i="1">
                <a:solidFill>
                  <a:srgbClr val="3891A7"/>
                </a:solidFill>
              </a:rPr>
              <a:t></a:t>
            </a:r>
            <a:r>
              <a:rPr lang="en-US" sz="3000" i="1">
                <a:solidFill>
                  <a:schemeClr val="dk1"/>
                </a:solidFill>
              </a:rPr>
              <a:t>Can Canada and the US be friends forever?</a:t>
            </a:r>
          </a:p>
          <a:p>
            <a:pPr marL="0" lvl="0" indent="0" rtl="0">
              <a:lnSpc>
                <a:spcPct val="115000"/>
              </a:lnSpc>
              <a:spcBef>
                <a:spcPts val="600"/>
              </a:spcBef>
              <a:buClr>
                <a:schemeClr val="dk1"/>
              </a:buClr>
              <a:buSzPct val="36666"/>
              <a:buFont typeface="Arial"/>
              <a:buNone/>
            </a:pPr>
            <a:r>
              <a:rPr lang="en-US" sz="3000" i="1">
                <a:solidFill>
                  <a:srgbClr val="3891A7"/>
                </a:solidFill>
              </a:rPr>
              <a:t></a:t>
            </a:r>
            <a:r>
              <a:rPr lang="en-US" sz="3000" i="1">
                <a:solidFill>
                  <a:schemeClr val="dk1"/>
                </a:solidFill>
              </a:rPr>
              <a:t>Who won the Cold War?</a:t>
            </a:r>
          </a:p>
          <a:p>
            <a:pPr marL="0" lvl="0" indent="0" rtl="0">
              <a:lnSpc>
                <a:spcPct val="115000"/>
              </a:lnSpc>
              <a:spcBef>
                <a:spcPts val="600"/>
              </a:spcBef>
              <a:buClr>
                <a:schemeClr val="dk1"/>
              </a:buClr>
              <a:buSzPct val="36666"/>
              <a:buFont typeface="Arial"/>
              <a:buNone/>
            </a:pPr>
            <a:r>
              <a:rPr lang="en-US" sz="3000" i="1">
                <a:solidFill>
                  <a:srgbClr val="3891A7"/>
                </a:solidFill>
              </a:rPr>
              <a:t></a:t>
            </a:r>
            <a:r>
              <a:rPr lang="en-US" sz="3000" i="1">
                <a:solidFill>
                  <a:schemeClr val="dk1"/>
                </a:solidFill>
              </a:rPr>
              <a:t>Who are our community helpers?</a:t>
            </a:r>
          </a:p>
          <a:p>
            <a:pPr marL="0" lvl="0" indent="0" rtl="0">
              <a:lnSpc>
                <a:spcPct val="115000"/>
              </a:lnSpc>
              <a:spcBef>
                <a:spcPts val="600"/>
              </a:spcBef>
              <a:buClr>
                <a:schemeClr val="dk1"/>
              </a:buClr>
              <a:buSzPct val="36666"/>
              <a:buFont typeface="Arial"/>
              <a:buNone/>
            </a:pPr>
            <a:r>
              <a:rPr lang="en-US" sz="3000" i="1">
                <a:solidFill>
                  <a:srgbClr val="3891A7"/>
                </a:solidFill>
              </a:rPr>
              <a:t></a:t>
            </a:r>
            <a:r>
              <a:rPr lang="en-US" sz="3000" i="1">
                <a:solidFill>
                  <a:schemeClr val="dk1"/>
                </a:solidFill>
              </a:rPr>
              <a:t>What’s the deal with hair?</a:t>
            </a:r>
          </a:p>
          <a:p>
            <a:pPr>
              <a:spcBef>
                <a:spcPts val="0"/>
              </a:spcBef>
              <a:buNone/>
            </a:pPr>
            <a:endParaRP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457200" y="672525"/>
            <a:ext cx="8229600" cy="5453699"/>
          </a:xfrm>
          <a:prstGeom prst="rect">
            <a:avLst/>
          </a:prstGeom>
        </p:spPr>
        <p:txBody>
          <a:bodyPr lIns="91425" tIns="91425" rIns="91425" bIns="91425" anchor="t" anchorCtr="0">
            <a:noAutofit/>
          </a:bodyPr>
          <a:lstStyle/>
          <a:p>
            <a:pPr lvl="0" rtl="0">
              <a:spcBef>
                <a:spcPts val="0"/>
              </a:spcBef>
              <a:buClr>
                <a:schemeClr val="dk1"/>
              </a:buClr>
              <a:buSzPct val="25000"/>
              <a:buFont typeface="Arial"/>
              <a:buNone/>
            </a:pPr>
            <a:r>
              <a:rPr lang="en-US" sz="5400">
                <a:solidFill>
                  <a:srgbClr val="572314"/>
                </a:solidFill>
              </a:rPr>
              <a:t>A sample toolkit inquiry:</a:t>
            </a:r>
          </a:p>
          <a:p>
            <a:pPr lvl="0" rtl="0">
              <a:spcBef>
                <a:spcPts val="0"/>
              </a:spcBef>
              <a:buClr>
                <a:schemeClr val="dk1"/>
              </a:buClr>
              <a:buFont typeface="Arial"/>
              <a:buNone/>
            </a:pPr>
            <a:endParaRPr sz="5400">
              <a:solidFill>
                <a:srgbClr val="572314"/>
              </a:solidFill>
            </a:endParaRPr>
          </a:p>
          <a:p>
            <a:pPr algn="ctr">
              <a:spcBef>
                <a:spcPts val="0"/>
              </a:spcBef>
              <a:buNone/>
            </a:pPr>
            <a:r>
              <a:rPr lang="en-US" sz="4300" i="1">
                <a:solidFill>
                  <a:srgbClr val="572314"/>
                </a:solidFill>
              </a:rPr>
              <a:t>Does where you live matter?</a:t>
            </a:r>
            <a:r>
              <a:rPr lang="en-US" sz="4300">
                <a:solidFill>
                  <a:srgbClr val="572314"/>
                </a:solidFill>
              </a:rPr>
              <a:t> </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sz="4300">
                <a:solidFill>
                  <a:srgbClr val="572314"/>
                </a:solidFill>
              </a:rPr>
              <a:t>Toolkit inquiries</a:t>
            </a:r>
          </a:p>
        </p:txBody>
      </p:sp>
      <p:sp>
        <p:nvSpPr>
          <p:cNvPr id="353" name="Shape 353"/>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0" lvl="0" indent="0" rtl="0">
              <a:lnSpc>
                <a:spcPct val="115000"/>
              </a:lnSpc>
              <a:spcBef>
                <a:spcPts val="600"/>
              </a:spcBef>
              <a:buClr>
                <a:schemeClr val="dk1"/>
              </a:buClr>
              <a:buSzPct val="34375"/>
              <a:buFont typeface="Arial"/>
              <a:buNone/>
            </a:pPr>
            <a:r>
              <a:rPr lang="en-US" sz="3200">
                <a:solidFill>
                  <a:schemeClr val="dk1"/>
                </a:solidFill>
              </a:rPr>
              <a:t>By summer 2014, writers will produce:</a:t>
            </a:r>
          </a:p>
          <a:p>
            <a:pPr marL="457200" lvl="0" indent="-317500" rtl="0">
              <a:lnSpc>
                <a:spcPct val="115000"/>
              </a:lnSpc>
              <a:spcBef>
                <a:spcPts val="600"/>
              </a:spcBef>
              <a:buClr>
                <a:schemeClr val="dk1"/>
              </a:buClr>
              <a:buSzPct val="53846"/>
              <a:buFont typeface="Arial"/>
              <a:buChar char="•"/>
            </a:pPr>
            <a:r>
              <a:rPr lang="en-US" sz="2600">
                <a:solidFill>
                  <a:srgbClr val="3891A7"/>
                </a:solidFill>
              </a:rPr>
              <a:t></a:t>
            </a:r>
            <a:r>
              <a:rPr lang="en-US" sz="3200">
                <a:solidFill>
                  <a:schemeClr val="dk1"/>
                </a:solidFill>
              </a:rPr>
              <a:t>14 annotated inquiries (1 per grade level K-11; 2 at grade 12)</a:t>
            </a:r>
          </a:p>
          <a:p>
            <a:pPr marL="457200" lvl="0" indent="-317500" rtl="0">
              <a:lnSpc>
                <a:spcPct val="115000"/>
              </a:lnSpc>
              <a:spcBef>
                <a:spcPts val="600"/>
              </a:spcBef>
              <a:buClr>
                <a:schemeClr val="dk1"/>
              </a:buClr>
              <a:buSzPct val="53846"/>
              <a:buFont typeface="Arial"/>
              <a:buChar char="•"/>
            </a:pPr>
            <a:r>
              <a:rPr lang="en-US" sz="2600">
                <a:solidFill>
                  <a:srgbClr val="3891A7"/>
                </a:solidFill>
              </a:rPr>
              <a:t></a:t>
            </a:r>
            <a:r>
              <a:rPr lang="en-US" sz="3200">
                <a:solidFill>
                  <a:schemeClr val="dk1"/>
                </a:solidFill>
              </a:rPr>
              <a:t>70 abridged inquiries (5 per grade level K-11; 10 at grade 12)</a:t>
            </a:r>
          </a:p>
          <a:p>
            <a:pPr marL="0" lvl="0" indent="0" rtl="0">
              <a:lnSpc>
                <a:spcPct val="115000"/>
              </a:lnSpc>
              <a:spcBef>
                <a:spcPts val="600"/>
              </a:spcBef>
              <a:buClr>
                <a:schemeClr val="dk1"/>
              </a:buClr>
              <a:buSzPct val="42307"/>
              <a:buFont typeface="Arial"/>
              <a:buNone/>
            </a:pPr>
            <a:r>
              <a:rPr lang="en-US" sz="2600">
                <a:solidFill>
                  <a:srgbClr val="3891A7"/>
                </a:solidFill>
              </a:rPr>
              <a:t></a:t>
            </a:r>
          </a:p>
          <a:p>
            <a:pPr marL="0" lvl="0" indent="0" rtl="0">
              <a:lnSpc>
                <a:spcPct val="115000"/>
              </a:lnSpc>
              <a:spcBef>
                <a:spcPts val="600"/>
              </a:spcBef>
              <a:buClr>
                <a:schemeClr val="dk1"/>
              </a:buClr>
              <a:buSzPct val="34375"/>
              <a:buFont typeface="Arial"/>
              <a:buNone/>
            </a:pPr>
            <a:r>
              <a:rPr lang="en-US" sz="3200">
                <a:solidFill>
                  <a:schemeClr val="dk1"/>
                </a:solidFill>
              </a:rPr>
              <a:t>All will be available on-line through EngageNY</a:t>
            </a:r>
          </a:p>
          <a:p>
            <a:pPr>
              <a:spcBef>
                <a:spcPts val="0"/>
              </a:spcBef>
              <a:buNone/>
            </a:pPr>
            <a:endParaRP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sz="3000" i="1"/>
              <a:t>Let’s try…...</a:t>
            </a:r>
          </a:p>
        </p:txBody>
      </p:sp>
      <p:pic>
        <p:nvPicPr>
          <p:cNvPr id="359" name="Shape 359"/>
          <p:cNvPicPr preferRelativeResize="0"/>
          <p:nvPr/>
        </p:nvPicPr>
        <p:blipFill>
          <a:blip r:embed="rId3">
            <a:alphaModFix/>
          </a:blip>
          <a:stretch>
            <a:fillRect/>
          </a:stretch>
        </p:blipFill>
        <p:spPr>
          <a:xfrm>
            <a:off x="1123950" y="1691550"/>
            <a:ext cx="6896100" cy="4343400"/>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sz="4400" b="1">
                <a:solidFill>
                  <a:schemeClr val="dk1"/>
                </a:solidFill>
              </a:rPr>
              <a:t>The Gettysburg Address</a:t>
            </a:r>
          </a:p>
        </p:txBody>
      </p:sp>
      <p:sp>
        <p:nvSpPr>
          <p:cNvPr id="365" name="Shape 365"/>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457200" lvl="0" indent="-419100" rtl="0">
              <a:lnSpc>
                <a:spcPct val="115000"/>
              </a:lnSpc>
              <a:spcBef>
                <a:spcPts val="800"/>
              </a:spcBef>
              <a:buClr>
                <a:schemeClr val="dk1"/>
              </a:buClr>
              <a:buSzPct val="100000"/>
              <a:buFont typeface="Arial"/>
              <a:buChar char="•"/>
            </a:pPr>
            <a:r>
              <a:rPr lang="en-US" sz="3000">
                <a:solidFill>
                  <a:schemeClr val="dk1"/>
                </a:solidFill>
              </a:rPr>
              <a:t>What do you know about the </a:t>
            </a:r>
            <a:r>
              <a:rPr lang="en-US" sz="3000" b="1">
                <a:solidFill>
                  <a:schemeClr val="dk1"/>
                </a:solidFill>
              </a:rPr>
              <a:t>Gettysburg Address</a:t>
            </a:r>
            <a:r>
              <a:rPr lang="en-US" sz="3000">
                <a:solidFill>
                  <a:schemeClr val="dk1"/>
                </a:solidFill>
              </a:rPr>
              <a:t>?</a:t>
            </a:r>
          </a:p>
          <a:p>
            <a:pPr marL="457200" lvl="0" indent="-419100" rtl="0">
              <a:lnSpc>
                <a:spcPct val="115000"/>
              </a:lnSpc>
              <a:spcBef>
                <a:spcPts val="800"/>
              </a:spcBef>
              <a:buClr>
                <a:schemeClr val="dk1"/>
              </a:buClr>
              <a:buSzPct val="100000"/>
              <a:buFont typeface="Arial"/>
              <a:buChar char="•"/>
            </a:pPr>
            <a:r>
              <a:rPr lang="en-US" sz="3000">
                <a:solidFill>
                  <a:schemeClr val="dk1"/>
                </a:solidFill>
              </a:rPr>
              <a:t>What </a:t>
            </a:r>
            <a:r>
              <a:rPr lang="en-US" sz="3000" b="1">
                <a:solidFill>
                  <a:schemeClr val="dk1"/>
                </a:solidFill>
              </a:rPr>
              <a:t>questions</a:t>
            </a:r>
            <a:r>
              <a:rPr lang="en-US" sz="3000">
                <a:solidFill>
                  <a:schemeClr val="dk1"/>
                </a:solidFill>
              </a:rPr>
              <a:t> do you have about it?</a:t>
            </a:r>
          </a:p>
          <a:p>
            <a:pPr marL="457200" lvl="0" indent="-419100" rtl="0">
              <a:lnSpc>
                <a:spcPct val="115000"/>
              </a:lnSpc>
              <a:spcBef>
                <a:spcPts val="800"/>
              </a:spcBef>
              <a:buClr>
                <a:schemeClr val="dk1"/>
              </a:buClr>
              <a:buSzPct val="100000"/>
              <a:buFont typeface="Arial"/>
              <a:buChar char="•"/>
            </a:pPr>
            <a:r>
              <a:rPr lang="en-US" sz="3000">
                <a:solidFill>
                  <a:schemeClr val="dk1"/>
                </a:solidFill>
              </a:rPr>
              <a:t>What do you think was the </a:t>
            </a:r>
            <a:r>
              <a:rPr lang="en-US" sz="3000" b="1">
                <a:solidFill>
                  <a:schemeClr val="dk1"/>
                </a:solidFill>
              </a:rPr>
              <a:t>reaction</a:t>
            </a:r>
            <a:r>
              <a:rPr lang="en-US" sz="3000">
                <a:solidFill>
                  <a:schemeClr val="dk1"/>
                </a:solidFill>
              </a:rPr>
              <a:t> to the Gettysburg Address at the time?</a:t>
            </a:r>
          </a:p>
          <a:p>
            <a:pPr marL="0" indent="0" rtl="0">
              <a:lnSpc>
                <a:spcPct val="115000"/>
              </a:lnSpc>
              <a:spcBef>
                <a:spcPts val="800"/>
              </a:spcBef>
              <a:buNone/>
            </a:pPr>
            <a:endParaRPr sz="3000">
              <a:solidFill>
                <a:schemeClr val="dk1"/>
              </a:solidFill>
            </a:endParaRPr>
          </a:p>
          <a:p>
            <a:pPr marL="0" lvl="0" indent="0" algn="ctr" rtl="0">
              <a:lnSpc>
                <a:spcPct val="115000"/>
              </a:lnSpc>
              <a:spcBef>
                <a:spcPts val="800"/>
              </a:spcBef>
              <a:buNone/>
            </a:pPr>
            <a:r>
              <a:rPr lang="en-US" sz="3000" i="1">
                <a:solidFill>
                  <a:schemeClr val="dk1"/>
                </a:solidFill>
              </a:rPr>
              <a:t>Think - Write- Pair - Share</a:t>
            </a:r>
          </a:p>
          <a:p>
            <a:pPr marL="0" lvl="0" indent="0" rtl="0">
              <a:lnSpc>
                <a:spcPct val="115000"/>
              </a:lnSpc>
              <a:spcBef>
                <a:spcPts val="800"/>
              </a:spcBef>
              <a:buClr>
                <a:schemeClr val="dk1"/>
              </a:buClr>
              <a:buFont typeface="Arial"/>
              <a:buNone/>
            </a:pPr>
            <a:endParaRPr sz="3000">
              <a:solidFill>
                <a:schemeClr val="dk1"/>
              </a:solidFill>
            </a:endParaRPr>
          </a:p>
          <a:p>
            <a:pPr>
              <a:spcBef>
                <a:spcPts val="0"/>
              </a:spcBef>
              <a:buNone/>
            </a:pPr>
            <a:endParaRP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sz="4400" b="1">
                <a:solidFill>
                  <a:schemeClr val="dk1"/>
                </a:solidFill>
              </a:rPr>
              <a:t>How History Works</a:t>
            </a:r>
          </a:p>
        </p:txBody>
      </p:sp>
      <p:pic>
        <p:nvPicPr>
          <p:cNvPr id="371" name="Shape 371"/>
          <p:cNvPicPr preferRelativeResize="0"/>
          <p:nvPr/>
        </p:nvPicPr>
        <p:blipFill>
          <a:blip r:embed="rId3">
            <a:alphaModFix/>
          </a:blip>
          <a:stretch>
            <a:fillRect/>
          </a:stretch>
        </p:blipFill>
        <p:spPr>
          <a:xfrm>
            <a:off x="1314775" y="1291500"/>
            <a:ext cx="7134225" cy="51435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457200" y="827313"/>
            <a:ext cx="8229600" cy="529884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rgbClr val="606060"/>
              </a:buClr>
              <a:buSzPct val="25000"/>
              <a:buFont typeface="Arial"/>
              <a:buNone/>
            </a:pPr>
            <a:r>
              <a:rPr lang="en-US" sz="2950" b="0" i="0" u="sng" strike="noStrike" cap="none" baseline="0">
                <a:solidFill>
                  <a:srgbClr val="606060"/>
                </a:solidFill>
                <a:latin typeface="Calibri"/>
                <a:ea typeface="Calibri"/>
                <a:cs typeface="Calibri"/>
                <a:sym typeface="Calibri"/>
              </a:rPr>
              <a:t>2012-2013</a:t>
            </a:r>
            <a:r>
              <a:rPr lang="en-US" sz="2950" b="0" i="0" u="none" strike="noStrike" cap="none" baseline="0">
                <a:solidFill>
                  <a:srgbClr val="606060"/>
                </a:solidFill>
                <a:latin typeface="Calibri"/>
                <a:ea typeface="Calibri"/>
                <a:cs typeface="Calibri"/>
                <a:sym typeface="Calibri"/>
              </a:rPr>
              <a:t>:  Draft Framework reviewed by field</a:t>
            </a:r>
          </a:p>
          <a:p>
            <a:pPr marL="0" marR="0" lvl="0" indent="0" algn="l" rtl="0">
              <a:lnSpc>
                <a:spcPct val="90000"/>
              </a:lnSpc>
              <a:spcBef>
                <a:spcPts val="590"/>
              </a:spcBef>
              <a:buClr>
                <a:srgbClr val="606060"/>
              </a:buClr>
              <a:buSzPct val="25000"/>
              <a:buFont typeface="Arial"/>
              <a:buNone/>
            </a:pPr>
            <a:r>
              <a:rPr lang="en-US" sz="2950" b="0" i="0" u="none" strike="noStrike" cap="none" baseline="0">
                <a:solidFill>
                  <a:srgbClr val="606060"/>
                </a:solidFill>
                <a:latin typeface="Calibri"/>
                <a:ea typeface="Calibri"/>
                <a:cs typeface="Calibri"/>
                <a:sym typeface="Calibri"/>
              </a:rPr>
              <a:t>-</a:t>
            </a:r>
            <a:r>
              <a:rPr lang="en-US" sz="2950" b="0" i="0" u="sng" strike="noStrike" cap="none" baseline="0">
                <a:solidFill>
                  <a:srgbClr val="606060"/>
                </a:solidFill>
                <a:latin typeface="Calibri"/>
                <a:ea typeface="Calibri"/>
                <a:cs typeface="Calibri"/>
                <a:sym typeface="Calibri"/>
              </a:rPr>
              <a:t>November 1-2, 2013</a:t>
            </a:r>
            <a:r>
              <a:rPr lang="en-US" sz="2950" b="0" i="0" u="none" strike="noStrike" cap="none" baseline="0">
                <a:solidFill>
                  <a:srgbClr val="606060"/>
                </a:solidFill>
                <a:latin typeface="Calibri"/>
                <a:ea typeface="Calibri"/>
                <a:cs typeface="Calibri"/>
                <a:sym typeface="Calibri"/>
              </a:rPr>
              <a:t>:  Content Advisory Panel</a:t>
            </a:r>
          </a:p>
          <a:p>
            <a:pPr marL="0" marR="0" lvl="0" indent="0" algn="l" rtl="0">
              <a:lnSpc>
                <a:spcPct val="90000"/>
              </a:lnSpc>
              <a:spcBef>
                <a:spcPts val="590"/>
              </a:spcBef>
              <a:buClr>
                <a:srgbClr val="606060"/>
              </a:buClr>
              <a:buSzPct val="25000"/>
              <a:buFont typeface="Arial"/>
              <a:buNone/>
            </a:pPr>
            <a:r>
              <a:rPr lang="en-US" sz="2950" b="0" i="0" u="none" strike="noStrike" cap="none" baseline="0">
                <a:solidFill>
                  <a:srgbClr val="606060"/>
                </a:solidFill>
                <a:latin typeface="Calibri"/>
                <a:ea typeface="Calibri"/>
                <a:cs typeface="Calibri"/>
                <a:sym typeface="Calibri"/>
              </a:rPr>
              <a:t>		 reviewed second draft. </a:t>
            </a:r>
          </a:p>
          <a:p>
            <a:pPr marL="0" marR="0" lvl="0" indent="0" algn="l" rtl="0">
              <a:lnSpc>
                <a:spcPct val="90000"/>
              </a:lnSpc>
              <a:spcBef>
                <a:spcPts val="590"/>
              </a:spcBef>
              <a:buClr>
                <a:srgbClr val="606060"/>
              </a:buClr>
              <a:buSzPct val="25000"/>
              <a:buFont typeface="Arial"/>
              <a:buNone/>
            </a:pPr>
            <a:r>
              <a:rPr lang="en-US" sz="2950" b="0" i="0" u="none" strike="noStrike" cap="none" baseline="0">
                <a:solidFill>
                  <a:srgbClr val="606060"/>
                </a:solidFill>
                <a:latin typeface="Calibri"/>
                <a:ea typeface="Calibri"/>
                <a:cs typeface="Calibri"/>
                <a:sym typeface="Calibri"/>
              </a:rPr>
              <a:t>	-Revised and edited draft based on feedback</a:t>
            </a:r>
          </a:p>
          <a:p>
            <a:pPr marL="0" marR="0" lvl="0" indent="0" algn="l" rtl="0">
              <a:lnSpc>
                <a:spcPct val="90000"/>
              </a:lnSpc>
              <a:spcBef>
                <a:spcPts val="590"/>
              </a:spcBef>
              <a:buClr>
                <a:srgbClr val="606060"/>
              </a:buClr>
              <a:buSzPct val="25000"/>
              <a:buFont typeface="Arial"/>
              <a:buNone/>
            </a:pPr>
            <a:r>
              <a:rPr lang="en-US" sz="2950" b="0" i="0" u="none" strike="noStrike" cap="none" baseline="0">
                <a:solidFill>
                  <a:srgbClr val="606060"/>
                </a:solidFill>
                <a:latin typeface="Calibri"/>
                <a:ea typeface="Calibri"/>
                <a:cs typeface="Calibri"/>
                <a:sym typeface="Calibri"/>
              </a:rPr>
              <a:t>-</a:t>
            </a:r>
            <a:r>
              <a:rPr lang="en-US" sz="2950" b="0" i="0" u="sng" strike="noStrike" cap="none" baseline="0">
                <a:solidFill>
                  <a:srgbClr val="606060"/>
                </a:solidFill>
                <a:latin typeface="Calibri"/>
                <a:ea typeface="Calibri"/>
                <a:cs typeface="Calibri"/>
                <a:sym typeface="Calibri"/>
              </a:rPr>
              <a:t>December 2013</a:t>
            </a:r>
            <a:r>
              <a:rPr lang="en-US" sz="2950" b="0" i="0" u="none" strike="noStrike" cap="none" baseline="0">
                <a:solidFill>
                  <a:srgbClr val="606060"/>
                </a:solidFill>
                <a:latin typeface="Calibri"/>
                <a:ea typeface="Calibri"/>
                <a:cs typeface="Calibri"/>
                <a:sym typeface="Calibri"/>
              </a:rPr>
              <a:t>:  Second draft released for public commentary</a:t>
            </a:r>
          </a:p>
          <a:p>
            <a:pPr marL="0" marR="0" lvl="0" indent="0" algn="l" rtl="0">
              <a:lnSpc>
                <a:spcPct val="90000"/>
              </a:lnSpc>
              <a:spcBef>
                <a:spcPts val="590"/>
              </a:spcBef>
              <a:buClr>
                <a:srgbClr val="606060"/>
              </a:buClr>
              <a:buSzPct val="25000"/>
              <a:buFont typeface="Arial"/>
              <a:buNone/>
            </a:pPr>
            <a:r>
              <a:rPr lang="en-US" sz="2950" b="0" i="0" u="none" strike="noStrike" cap="none" baseline="0">
                <a:solidFill>
                  <a:srgbClr val="606060"/>
                </a:solidFill>
                <a:latin typeface="Calibri"/>
                <a:ea typeface="Calibri"/>
                <a:cs typeface="Calibri"/>
                <a:sym typeface="Calibri"/>
              </a:rPr>
              <a:t>-</a:t>
            </a:r>
            <a:r>
              <a:rPr lang="en-US" sz="2950" b="0" i="0" u="sng" strike="noStrike" cap="none" baseline="0">
                <a:solidFill>
                  <a:srgbClr val="606060"/>
                </a:solidFill>
                <a:latin typeface="Calibri"/>
                <a:ea typeface="Calibri"/>
                <a:cs typeface="Calibri"/>
                <a:sym typeface="Calibri"/>
              </a:rPr>
              <a:t>January 2014</a:t>
            </a:r>
            <a:r>
              <a:rPr lang="en-US" sz="2950" b="0" i="0" u="none" strike="noStrike" cap="none" baseline="0">
                <a:solidFill>
                  <a:srgbClr val="606060"/>
                </a:solidFill>
                <a:latin typeface="Calibri"/>
                <a:ea typeface="Calibri"/>
                <a:cs typeface="Calibri"/>
                <a:sym typeface="Calibri"/>
              </a:rPr>
              <a:t>:  Content Advisory Panel reconvened 		to review public commentary</a:t>
            </a:r>
          </a:p>
          <a:p>
            <a:pPr marL="0" marR="0" lvl="0" indent="0" algn="l" rtl="0">
              <a:lnSpc>
                <a:spcPct val="90000"/>
              </a:lnSpc>
              <a:spcBef>
                <a:spcPts val="590"/>
              </a:spcBef>
              <a:buClr>
                <a:srgbClr val="606060"/>
              </a:buClr>
              <a:buSzPct val="25000"/>
              <a:buFont typeface="Arial"/>
              <a:buNone/>
            </a:pPr>
            <a:r>
              <a:rPr lang="en-US" sz="2950" b="0" i="0" u="none" strike="noStrike" cap="none" baseline="0">
                <a:solidFill>
                  <a:srgbClr val="606060"/>
                </a:solidFill>
                <a:latin typeface="Calibri"/>
                <a:ea typeface="Calibri"/>
                <a:cs typeface="Calibri"/>
                <a:sym typeface="Calibri"/>
              </a:rPr>
              <a:t>-		Final revisions…finished</a:t>
            </a:r>
          </a:p>
          <a:p>
            <a:pPr marL="0" marR="0" lvl="0" indent="0" algn="l" rtl="0">
              <a:lnSpc>
                <a:spcPct val="90000"/>
              </a:lnSpc>
              <a:spcBef>
                <a:spcPts val="590"/>
              </a:spcBef>
              <a:buClr>
                <a:srgbClr val="606060"/>
              </a:buClr>
              <a:buSzPct val="25000"/>
              <a:buFont typeface="Arial"/>
              <a:buNone/>
            </a:pPr>
            <a:r>
              <a:rPr lang="en-US" sz="2950" b="0" i="0" u="none" strike="noStrike" cap="none" baseline="0">
                <a:solidFill>
                  <a:srgbClr val="606060"/>
                </a:solidFill>
                <a:latin typeface="Calibri"/>
                <a:ea typeface="Calibri"/>
                <a:cs typeface="Calibri"/>
                <a:sym typeface="Calibri"/>
              </a:rPr>
              <a:t>			-</a:t>
            </a:r>
            <a:r>
              <a:rPr lang="en-US" sz="2950" b="0" i="0" u="sng" strike="noStrike" cap="none" baseline="0">
                <a:solidFill>
                  <a:srgbClr val="606060"/>
                </a:solidFill>
                <a:latin typeface="Calibri"/>
                <a:ea typeface="Calibri"/>
                <a:cs typeface="Calibri"/>
                <a:sym typeface="Calibri"/>
              </a:rPr>
              <a:t>March 10, 2014</a:t>
            </a:r>
            <a:r>
              <a:rPr lang="en-US" sz="2950" b="0" i="0" u="none" strike="noStrike" cap="none" baseline="0">
                <a:solidFill>
                  <a:srgbClr val="606060"/>
                </a:solidFill>
                <a:latin typeface="Calibri"/>
                <a:ea typeface="Calibri"/>
                <a:cs typeface="Calibri"/>
                <a:sym typeface="Calibri"/>
              </a:rPr>
              <a:t>:  Presentation to 			Board of Regents</a:t>
            </a:r>
          </a:p>
          <a:p>
            <a:pPr marL="342900" marR="0" lvl="0" indent="-154940" algn="l" rtl="0">
              <a:lnSpc>
                <a:spcPct val="90000"/>
              </a:lnSpc>
              <a:spcBef>
                <a:spcPts val="592"/>
              </a:spcBef>
              <a:buClr>
                <a:schemeClr val="dk1"/>
              </a:buClr>
              <a:buFont typeface="Arial"/>
              <a:buNone/>
            </a:pPr>
            <a:endParaRPr sz="295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sz="4400" b="1">
                <a:solidFill>
                  <a:schemeClr val="dk1"/>
                </a:solidFill>
              </a:rPr>
              <a:t>How History Works</a:t>
            </a:r>
          </a:p>
        </p:txBody>
      </p:sp>
      <p:sp>
        <p:nvSpPr>
          <p:cNvPr id="377" name="Shape 377"/>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457200" lvl="0" indent="-431800" rtl="0">
              <a:lnSpc>
                <a:spcPct val="115000"/>
              </a:lnSpc>
              <a:spcBef>
                <a:spcPts val="800"/>
              </a:spcBef>
              <a:buClr>
                <a:schemeClr val="dk1"/>
              </a:buClr>
              <a:buSzPct val="100000"/>
              <a:buFont typeface="Arial"/>
              <a:buChar char="•"/>
            </a:pPr>
            <a:r>
              <a:rPr lang="en-US" sz="3200">
                <a:solidFill>
                  <a:schemeClr val="dk1"/>
                </a:solidFill>
              </a:rPr>
              <a:t>History is </a:t>
            </a:r>
            <a:r>
              <a:rPr lang="en-US" sz="3200" b="1">
                <a:solidFill>
                  <a:schemeClr val="dk1"/>
                </a:solidFill>
              </a:rPr>
              <a:t>interpretive</a:t>
            </a:r>
            <a:r>
              <a:rPr lang="en-US" sz="3200">
                <a:solidFill>
                  <a:schemeClr val="dk1"/>
                </a:solidFill>
              </a:rPr>
              <a:t>.</a:t>
            </a:r>
          </a:p>
          <a:p>
            <a:pPr marL="457200" lvl="0" indent="-431800" rtl="0">
              <a:lnSpc>
                <a:spcPct val="115000"/>
              </a:lnSpc>
              <a:spcBef>
                <a:spcPts val="800"/>
              </a:spcBef>
              <a:buClr>
                <a:schemeClr val="dk1"/>
              </a:buClr>
              <a:buSzPct val="100000"/>
              <a:buFont typeface="Arial"/>
              <a:buChar char="•"/>
            </a:pPr>
            <a:r>
              <a:rPr lang="en-US" sz="3200">
                <a:solidFill>
                  <a:schemeClr val="dk1"/>
                </a:solidFill>
              </a:rPr>
              <a:t>History is </a:t>
            </a:r>
            <a:r>
              <a:rPr lang="en-US" sz="3200" b="1">
                <a:solidFill>
                  <a:schemeClr val="dk1"/>
                </a:solidFill>
              </a:rPr>
              <a:t>contested</a:t>
            </a:r>
            <a:r>
              <a:rPr lang="en-US" sz="3200">
                <a:solidFill>
                  <a:schemeClr val="dk1"/>
                </a:solidFill>
              </a:rPr>
              <a:t> and </a:t>
            </a:r>
            <a:r>
              <a:rPr lang="en-US" sz="3200" b="1">
                <a:solidFill>
                  <a:schemeClr val="dk1"/>
                </a:solidFill>
              </a:rPr>
              <a:t>contestable</a:t>
            </a:r>
            <a:r>
              <a:rPr lang="en-US" sz="3200">
                <a:solidFill>
                  <a:schemeClr val="dk1"/>
                </a:solidFill>
              </a:rPr>
              <a:t>.</a:t>
            </a:r>
          </a:p>
          <a:p>
            <a:pPr marL="457200" lvl="0" indent="-431800" rtl="0">
              <a:lnSpc>
                <a:spcPct val="115000"/>
              </a:lnSpc>
              <a:spcBef>
                <a:spcPts val="800"/>
              </a:spcBef>
              <a:buClr>
                <a:schemeClr val="dk1"/>
              </a:buClr>
              <a:buSzPct val="100000"/>
              <a:buFont typeface="Arial"/>
              <a:buChar char="•"/>
            </a:pPr>
            <a:r>
              <a:rPr lang="en-US" sz="3200">
                <a:solidFill>
                  <a:schemeClr val="dk1"/>
                </a:solidFill>
              </a:rPr>
              <a:t>History is an </a:t>
            </a:r>
            <a:r>
              <a:rPr lang="en-US" sz="3200" b="1">
                <a:solidFill>
                  <a:schemeClr val="dk1"/>
                </a:solidFill>
              </a:rPr>
              <a:t>argument</a:t>
            </a:r>
            <a:r>
              <a:rPr lang="en-US" sz="3200">
                <a:solidFill>
                  <a:schemeClr val="dk1"/>
                </a:solidFill>
              </a:rPr>
              <a:t> in favor of a particular narrative based on </a:t>
            </a:r>
            <a:r>
              <a:rPr lang="en-US" sz="3200" b="1">
                <a:solidFill>
                  <a:schemeClr val="dk1"/>
                </a:solidFill>
              </a:rPr>
              <a:t>evidence</a:t>
            </a:r>
            <a:r>
              <a:rPr lang="en-US" sz="3200">
                <a:solidFill>
                  <a:schemeClr val="dk1"/>
                </a:solidFill>
              </a:rPr>
              <a:t>.</a:t>
            </a:r>
          </a:p>
          <a:p>
            <a:pPr marL="457200" lvl="0" indent="-431800" rtl="0">
              <a:lnSpc>
                <a:spcPct val="115000"/>
              </a:lnSpc>
              <a:spcBef>
                <a:spcPts val="800"/>
              </a:spcBef>
              <a:buClr>
                <a:schemeClr val="dk1"/>
              </a:buClr>
              <a:buSzPct val="100000"/>
              <a:buFont typeface="Arial"/>
              <a:buChar char="•"/>
            </a:pPr>
            <a:r>
              <a:rPr lang="en-US" sz="3200">
                <a:solidFill>
                  <a:schemeClr val="dk1"/>
                </a:solidFill>
              </a:rPr>
              <a:t>Some events or issues are more </a:t>
            </a:r>
            <a:r>
              <a:rPr lang="en-US" sz="3200" b="1">
                <a:solidFill>
                  <a:schemeClr val="dk1"/>
                </a:solidFill>
              </a:rPr>
              <a:t>significant</a:t>
            </a:r>
            <a:r>
              <a:rPr lang="en-US" sz="3200">
                <a:solidFill>
                  <a:schemeClr val="dk1"/>
                </a:solidFill>
              </a:rPr>
              <a:t> than others</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606650" y="952600"/>
            <a:ext cx="8229600" cy="4526100"/>
          </a:xfrm>
          <a:prstGeom prst="rect">
            <a:avLst/>
          </a:prstGeom>
        </p:spPr>
        <p:txBody>
          <a:bodyPr lIns="91425" tIns="91425" rIns="91425" bIns="91425" anchor="t" anchorCtr="0">
            <a:noAutofit/>
          </a:bodyPr>
          <a:lstStyle/>
          <a:p>
            <a:pPr marL="0" lvl="0" indent="0" algn="ctr" rtl="0">
              <a:lnSpc>
                <a:spcPct val="115000"/>
              </a:lnSpc>
              <a:spcBef>
                <a:spcPts val="1200"/>
              </a:spcBef>
              <a:buClr>
                <a:schemeClr val="dk1"/>
              </a:buClr>
              <a:buSzPct val="25000"/>
              <a:buFont typeface="Arial"/>
              <a:buNone/>
            </a:pPr>
            <a:r>
              <a:rPr lang="en-US" sz="5000">
                <a:solidFill>
                  <a:schemeClr val="dk1"/>
                </a:solidFill>
              </a:rPr>
              <a:t>History is contested and contestable.</a:t>
            </a:r>
          </a:p>
          <a:p>
            <a:pPr marL="0" lvl="0" indent="0" algn="ctr" rtl="0">
              <a:lnSpc>
                <a:spcPct val="115000"/>
              </a:lnSpc>
              <a:spcBef>
                <a:spcPts val="1200"/>
              </a:spcBef>
              <a:buClr>
                <a:schemeClr val="dk1"/>
              </a:buClr>
              <a:buSzPct val="25000"/>
              <a:buFont typeface="Arial"/>
              <a:buNone/>
            </a:pPr>
            <a:r>
              <a:rPr lang="en-US" sz="5000">
                <a:solidFill>
                  <a:schemeClr val="dk1"/>
                </a:solidFill>
              </a:rPr>
              <a:t>We contest it through reading and writing, speaking and listening.</a:t>
            </a:r>
          </a:p>
          <a:p>
            <a:pPr>
              <a:spcBef>
                <a:spcPts val="0"/>
              </a:spcBef>
              <a:buNone/>
            </a:pPr>
            <a:endParaRP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algn="ctr" rtl="0">
              <a:spcBef>
                <a:spcPts val="0"/>
              </a:spcBef>
              <a:buNone/>
            </a:pPr>
            <a:endParaRPr sz="3600" b="1" i="1"/>
          </a:p>
          <a:p>
            <a:pPr algn="ctr" rtl="0">
              <a:spcBef>
                <a:spcPts val="0"/>
              </a:spcBef>
              <a:buNone/>
            </a:pPr>
            <a:endParaRPr sz="3600" b="1" i="1"/>
          </a:p>
          <a:p>
            <a:pPr algn="ctr">
              <a:spcBef>
                <a:spcPts val="0"/>
              </a:spcBef>
              <a:buNone/>
            </a:pPr>
            <a:r>
              <a:rPr lang="en-US" sz="3600" b="1" i="1"/>
              <a:t>How does time change history?</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523625" y="653700"/>
            <a:ext cx="8229600" cy="4526100"/>
          </a:xfrm>
          <a:prstGeom prst="rect">
            <a:avLst/>
          </a:prstGeom>
        </p:spPr>
        <p:txBody>
          <a:bodyPr lIns="91425" tIns="91425" rIns="91425" bIns="91425" anchor="t" anchorCtr="0">
            <a:noAutofit/>
          </a:bodyPr>
          <a:lstStyle/>
          <a:p>
            <a:pPr marL="0" lvl="0" indent="0" rtl="0">
              <a:lnSpc>
                <a:spcPct val="115000"/>
              </a:lnSpc>
              <a:spcBef>
                <a:spcPts val="800"/>
              </a:spcBef>
              <a:buNone/>
            </a:pPr>
            <a:r>
              <a:rPr lang="en-US" sz="3200">
                <a:solidFill>
                  <a:schemeClr val="dk1"/>
                </a:solidFill>
              </a:rPr>
              <a:t>With a partner:</a:t>
            </a:r>
          </a:p>
          <a:p>
            <a:pPr marL="0" lvl="0" indent="0" rtl="0">
              <a:lnSpc>
                <a:spcPct val="115000"/>
              </a:lnSpc>
              <a:spcBef>
                <a:spcPts val="800"/>
              </a:spcBef>
              <a:buClr>
                <a:schemeClr val="dk1"/>
              </a:buClr>
              <a:buFont typeface="Arial"/>
              <a:buNone/>
            </a:pPr>
            <a:endParaRPr sz="3200">
              <a:solidFill>
                <a:schemeClr val="dk1"/>
              </a:solidFill>
            </a:endParaRPr>
          </a:p>
          <a:p>
            <a:pPr marL="0" lvl="0" indent="0" rtl="0">
              <a:lnSpc>
                <a:spcPct val="115000"/>
              </a:lnSpc>
              <a:spcBef>
                <a:spcPts val="800"/>
              </a:spcBef>
              <a:buClr>
                <a:schemeClr val="dk1"/>
              </a:buClr>
              <a:buSzPct val="34375"/>
              <a:buFont typeface="Arial"/>
              <a:buNone/>
            </a:pPr>
            <a:r>
              <a:rPr lang="en-US" sz="3200">
                <a:solidFill>
                  <a:schemeClr val="dk1"/>
                </a:solidFill>
              </a:rPr>
              <a:t>•Read the speech (what is your reaction?)</a:t>
            </a:r>
          </a:p>
          <a:p>
            <a:pPr marL="0" lvl="0" indent="0" rtl="0">
              <a:lnSpc>
                <a:spcPct val="115000"/>
              </a:lnSpc>
              <a:spcBef>
                <a:spcPts val="800"/>
              </a:spcBef>
              <a:buClr>
                <a:schemeClr val="dk1"/>
              </a:buClr>
              <a:buSzPct val="34375"/>
              <a:buFont typeface="Arial"/>
              <a:buNone/>
            </a:pPr>
            <a:r>
              <a:rPr lang="en-US" sz="3200">
                <a:solidFill>
                  <a:schemeClr val="dk1"/>
                </a:solidFill>
              </a:rPr>
              <a:t>•Read through the </a:t>
            </a:r>
            <a:r>
              <a:rPr lang="en-US" sz="3200" b="1">
                <a:solidFill>
                  <a:schemeClr val="dk1"/>
                </a:solidFill>
              </a:rPr>
              <a:t>comments</a:t>
            </a:r>
            <a:r>
              <a:rPr lang="en-US" sz="3200">
                <a:solidFill>
                  <a:schemeClr val="dk1"/>
                </a:solidFill>
              </a:rPr>
              <a:t> and </a:t>
            </a:r>
            <a:r>
              <a:rPr lang="en-US" sz="3200" b="1">
                <a:solidFill>
                  <a:schemeClr val="dk1"/>
                </a:solidFill>
              </a:rPr>
              <a:t>reactions</a:t>
            </a:r>
            <a:r>
              <a:rPr lang="en-US" sz="3200">
                <a:solidFill>
                  <a:schemeClr val="dk1"/>
                </a:solidFill>
              </a:rPr>
              <a:t> and decide:</a:t>
            </a:r>
          </a:p>
          <a:p>
            <a:pPr marL="0" lvl="0" indent="0" rtl="0">
              <a:lnSpc>
                <a:spcPct val="115000"/>
              </a:lnSpc>
              <a:spcBef>
                <a:spcPts val="700"/>
              </a:spcBef>
              <a:buClr>
                <a:schemeClr val="dk1"/>
              </a:buClr>
              <a:buSzPct val="39285"/>
              <a:buFont typeface="Arial"/>
              <a:buNone/>
            </a:pPr>
            <a:r>
              <a:rPr lang="en-US" sz="2800">
                <a:solidFill>
                  <a:schemeClr val="dk1"/>
                </a:solidFill>
              </a:rPr>
              <a:t>–What does each reviewer </a:t>
            </a:r>
            <a:r>
              <a:rPr lang="en-US" sz="2800" b="1">
                <a:solidFill>
                  <a:schemeClr val="dk1"/>
                </a:solidFill>
              </a:rPr>
              <a:t>think</a:t>
            </a:r>
            <a:r>
              <a:rPr lang="en-US" sz="2800">
                <a:solidFill>
                  <a:schemeClr val="dk1"/>
                </a:solidFill>
              </a:rPr>
              <a:t> about the speech? What is your </a:t>
            </a:r>
            <a:r>
              <a:rPr lang="en-US" sz="2800" b="1">
                <a:solidFill>
                  <a:schemeClr val="dk1"/>
                </a:solidFill>
              </a:rPr>
              <a:t>evidence</a:t>
            </a:r>
            <a:r>
              <a:rPr lang="en-US" sz="2800">
                <a:solidFill>
                  <a:schemeClr val="dk1"/>
                </a:solidFill>
              </a:rPr>
              <a:t>?</a:t>
            </a:r>
          </a:p>
          <a:p>
            <a:pPr marL="0" lvl="0" indent="0" rtl="0">
              <a:lnSpc>
                <a:spcPct val="115000"/>
              </a:lnSpc>
              <a:spcBef>
                <a:spcPts val="700"/>
              </a:spcBef>
              <a:buClr>
                <a:schemeClr val="dk1"/>
              </a:buClr>
              <a:buSzPct val="39285"/>
              <a:buFont typeface="Arial"/>
              <a:buNone/>
            </a:pPr>
            <a:r>
              <a:rPr lang="en-US" sz="2800">
                <a:solidFill>
                  <a:schemeClr val="dk1"/>
                </a:solidFill>
              </a:rPr>
              <a:t>–What </a:t>
            </a:r>
            <a:r>
              <a:rPr lang="en-US" sz="2800" b="1">
                <a:solidFill>
                  <a:schemeClr val="dk1"/>
                </a:solidFill>
              </a:rPr>
              <a:t>factors</a:t>
            </a:r>
            <a:r>
              <a:rPr lang="en-US" sz="2800">
                <a:solidFill>
                  <a:schemeClr val="dk1"/>
                </a:solidFill>
              </a:rPr>
              <a:t> might account for any </a:t>
            </a:r>
            <a:r>
              <a:rPr lang="en-US" sz="2800" b="1">
                <a:solidFill>
                  <a:schemeClr val="dk1"/>
                </a:solidFill>
              </a:rPr>
              <a:t>differences</a:t>
            </a:r>
            <a:r>
              <a:rPr lang="en-US" sz="2800">
                <a:solidFill>
                  <a:schemeClr val="dk1"/>
                </a:solidFill>
              </a:rPr>
              <a:t> of opinion?</a:t>
            </a:r>
          </a:p>
          <a:p>
            <a:pPr>
              <a:spcBef>
                <a:spcPts val="0"/>
              </a:spcBef>
              <a:buNone/>
            </a:pPr>
            <a:endParaRP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sz="2400" b="1" i="1"/>
              <a:t>Some guiding questions...</a:t>
            </a:r>
          </a:p>
        </p:txBody>
      </p:sp>
      <p:sp>
        <p:nvSpPr>
          <p:cNvPr id="398" name="Shape 398"/>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0" lvl="0" indent="0" rtl="0">
              <a:lnSpc>
                <a:spcPct val="115000"/>
              </a:lnSpc>
              <a:spcBef>
                <a:spcPts val="700"/>
              </a:spcBef>
              <a:buClr>
                <a:schemeClr val="dk1"/>
              </a:buClr>
              <a:buSzPct val="45833"/>
              <a:buFont typeface="Arial"/>
              <a:buNone/>
            </a:pPr>
            <a:r>
              <a:rPr lang="en-US" sz="2400">
                <a:solidFill>
                  <a:schemeClr val="dk1"/>
                </a:solidFill>
              </a:rPr>
              <a:t>•How did people living at the time think about what President Lincoln said at Gettysburg?</a:t>
            </a:r>
          </a:p>
          <a:p>
            <a:pPr marL="0" lvl="0" indent="0" rtl="0">
              <a:lnSpc>
                <a:spcPct val="115000"/>
              </a:lnSpc>
              <a:spcBef>
                <a:spcPts val="700"/>
              </a:spcBef>
              <a:buClr>
                <a:schemeClr val="dk1"/>
              </a:buClr>
              <a:buSzPct val="45833"/>
              <a:buFont typeface="Arial"/>
              <a:buNone/>
            </a:pPr>
            <a:r>
              <a:rPr lang="en-US" sz="2400">
                <a:solidFill>
                  <a:schemeClr val="dk1"/>
                </a:solidFill>
              </a:rPr>
              <a:t>•Are these reactions similar or different to today’s opinions about the speech and Lincoln’s ideas about democracy, government and community?</a:t>
            </a:r>
          </a:p>
          <a:p>
            <a:pPr marL="0" lvl="0" indent="0" rtl="0">
              <a:lnSpc>
                <a:spcPct val="115000"/>
              </a:lnSpc>
              <a:spcBef>
                <a:spcPts val="700"/>
              </a:spcBef>
              <a:buClr>
                <a:schemeClr val="dk1"/>
              </a:buClr>
              <a:buSzPct val="45833"/>
              <a:buFont typeface="Arial"/>
              <a:buNone/>
            </a:pPr>
            <a:r>
              <a:rPr lang="en-US" sz="2400">
                <a:solidFill>
                  <a:schemeClr val="dk1"/>
                </a:solidFill>
              </a:rPr>
              <a:t>•Have American's views of their democracy, government and community changed over time?</a:t>
            </a:r>
          </a:p>
          <a:p>
            <a:pPr marL="0" lvl="0" indent="0" rtl="0">
              <a:lnSpc>
                <a:spcPct val="115000"/>
              </a:lnSpc>
              <a:spcBef>
                <a:spcPts val="700"/>
              </a:spcBef>
              <a:buClr>
                <a:schemeClr val="dk1"/>
              </a:buClr>
              <a:buSzPct val="45833"/>
              <a:buFont typeface="Arial"/>
              <a:buNone/>
            </a:pPr>
            <a:r>
              <a:rPr lang="en-US" sz="2400">
                <a:solidFill>
                  <a:schemeClr val="dk1"/>
                </a:solidFill>
              </a:rPr>
              <a:t>•Does it make a difference?</a:t>
            </a:r>
          </a:p>
          <a:p>
            <a:pPr>
              <a:spcBef>
                <a:spcPts val="0"/>
              </a:spcBef>
              <a:buNone/>
            </a:pPr>
            <a:endParaRP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algn="ctr" rtl="0">
              <a:spcBef>
                <a:spcPts val="0"/>
              </a:spcBef>
              <a:buNone/>
            </a:pPr>
            <a:endParaRPr sz="3600" b="1" i="1"/>
          </a:p>
          <a:p>
            <a:pPr lvl="0" algn="ctr" rtl="0">
              <a:spcBef>
                <a:spcPts val="0"/>
              </a:spcBef>
              <a:buNone/>
            </a:pPr>
            <a:endParaRPr sz="3600" b="1" i="1"/>
          </a:p>
          <a:p>
            <a:pPr lvl="0" algn="ctr" rtl="0">
              <a:spcBef>
                <a:spcPts val="0"/>
              </a:spcBef>
              <a:buNone/>
            </a:pPr>
            <a:r>
              <a:rPr lang="en-US" sz="3600" b="1" i="1"/>
              <a:t>How does time change history?</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title"/>
          </p:nvPr>
        </p:nvSpPr>
        <p:spPr>
          <a:xfrm>
            <a:off x="556825" y="2964712"/>
            <a:ext cx="8229600" cy="1143000"/>
          </a:xfrm>
          <a:prstGeom prst="rect">
            <a:avLst/>
          </a:prstGeom>
        </p:spPr>
        <p:txBody>
          <a:bodyPr lIns="91425" tIns="91425" rIns="91425" bIns="91425" anchor="ctr" anchorCtr="0">
            <a:noAutofit/>
          </a:bodyPr>
          <a:lstStyle/>
          <a:p>
            <a:pPr>
              <a:spcBef>
                <a:spcPts val="0"/>
              </a:spcBef>
              <a:buNone/>
            </a:pPr>
            <a:r>
              <a:rPr lang="en-US" sz="6000"/>
              <a:t>Design Time</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title"/>
          </p:nvPr>
        </p:nvSpPr>
        <p:spPr>
          <a:xfrm>
            <a:off x="457200" y="274651"/>
            <a:ext cx="8229600" cy="5953500"/>
          </a:xfrm>
          <a:prstGeom prst="rect">
            <a:avLst/>
          </a:prstGeom>
        </p:spPr>
        <p:txBody>
          <a:bodyPr lIns="91425" tIns="91425" rIns="91425" bIns="91425" anchor="ctr" anchorCtr="0">
            <a:noAutofit/>
          </a:bodyPr>
          <a:lstStyle/>
          <a:p>
            <a:pPr>
              <a:spcBef>
                <a:spcPts val="0"/>
              </a:spcBef>
              <a:buNone/>
            </a:pPr>
            <a:r>
              <a:rPr lang="en-US" sz="3600" b="1"/>
              <a:t>WHAT IF YOU HAD </a:t>
            </a:r>
            <a:r>
              <a:rPr lang="en-US" sz="3600" b="1">
                <a:solidFill>
                  <a:srgbClr val="FF0000"/>
                </a:solidFill>
              </a:rPr>
              <a:t>ONE </a:t>
            </a:r>
            <a:r>
              <a:rPr lang="en-US" sz="3600" b="1"/>
              <a:t>AFTERNOON TO </a:t>
            </a:r>
            <a:r>
              <a:rPr lang="en-US" sz="3600" b="1">
                <a:solidFill>
                  <a:srgbClr val="FF00FF"/>
                </a:solidFill>
              </a:rPr>
              <a:t>LEARN/CREATE/EXPLORE</a:t>
            </a:r>
            <a:r>
              <a:rPr lang="en-US" sz="3600" b="1"/>
              <a:t> AROUND </a:t>
            </a:r>
            <a:r>
              <a:rPr lang="en-US" sz="3600" b="1" i="1"/>
              <a:t>ANY TOPIC</a:t>
            </a:r>
            <a:r>
              <a:rPr lang="en-US" sz="3600" b="1"/>
              <a:t> YOU COULD USE IN YOUR CLASSROOM?</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sz="3000" b="1"/>
              <a:t>Combination of TWO ideas</a:t>
            </a:r>
          </a:p>
        </p:txBody>
      </p:sp>
      <p:sp>
        <p:nvSpPr>
          <p:cNvPr id="419" name="Shape 419"/>
          <p:cNvSpPr txBox="1"/>
          <p:nvPr/>
        </p:nvSpPr>
        <p:spPr>
          <a:xfrm>
            <a:off x="928325" y="2599300"/>
            <a:ext cx="3000000" cy="3000000"/>
          </a:xfrm>
          <a:prstGeom prst="rect">
            <a:avLst/>
          </a:prstGeom>
          <a:noFill/>
          <a:ln>
            <a:noFill/>
          </a:ln>
        </p:spPr>
        <p:txBody>
          <a:bodyPr lIns="91425" tIns="91425" rIns="91425" bIns="91425" anchor="ctr" anchorCtr="0">
            <a:noAutofit/>
          </a:bodyPr>
          <a:lstStyle/>
          <a:p>
            <a:pPr lvl="0" rtl="0">
              <a:lnSpc>
                <a:spcPct val="115000"/>
              </a:lnSpc>
              <a:spcBef>
                <a:spcPts val="600"/>
              </a:spcBef>
              <a:spcAft>
                <a:spcPts val="600"/>
              </a:spcAft>
              <a:buNone/>
            </a:pPr>
            <a:r>
              <a:rPr lang="en-US" sz="2400" b="1">
                <a:solidFill>
                  <a:srgbClr val="ECC577"/>
                </a:solidFill>
              </a:rPr>
              <a:t>“Fed Ex Days”</a:t>
            </a:r>
          </a:p>
          <a:p>
            <a:pPr lvl="0" rtl="0">
              <a:lnSpc>
                <a:spcPct val="115000"/>
              </a:lnSpc>
              <a:spcBef>
                <a:spcPts val="600"/>
              </a:spcBef>
              <a:spcAft>
                <a:spcPts val="600"/>
              </a:spcAft>
              <a:buNone/>
            </a:pPr>
            <a:r>
              <a:rPr lang="en-US" sz="2400">
                <a:solidFill>
                  <a:srgbClr val="DC9E1F"/>
                </a:solidFill>
              </a:rPr>
              <a:t>•</a:t>
            </a:r>
            <a:r>
              <a:rPr lang="en-US" sz="2400" b="1"/>
              <a:t>Small bursts of autonomy</a:t>
            </a:r>
          </a:p>
          <a:p>
            <a:pPr lvl="0" rtl="0">
              <a:lnSpc>
                <a:spcPct val="115000"/>
              </a:lnSpc>
              <a:spcBef>
                <a:spcPts val="600"/>
              </a:spcBef>
              <a:spcAft>
                <a:spcPts val="600"/>
              </a:spcAft>
              <a:buNone/>
            </a:pPr>
            <a:r>
              <a:rPr lang="en-US" sz="2400"/>
              <a:t>•</a:t>
            </a:r>
            <a:r>
              <a:rPr lang="en-US" sz="2400" b="1"/>
              <a:t>Absolutely, positively must </a:t>
            </a:r>
            <a:r>
              <a:rPr lang="en-US" sz="2400" b="1">
                <a:solidFill>
                  <a:srgbClr val="FFFFFF"/>
                </a:solidFill>
              </a:rPr>
              <a:t>deliver overnight</a:t>
            </a:r>
          </a:p>
        </p:txBody>
      </p:sp>
      <p:sp>
        <p:nvSpPr>
          <p:cNvPr id="420" name="Shape 420"/>
          <p:cNvSpPr txBox="1"/>
          <p:nvPr/>
        </p:nvSpPr>
        <p:spPr>
          <a:xfrm>
            <a:off x="4645750" y="2729450"/>
            <a:ext cx="3552899" cy="3000000"/>
          </a:xfrm>
          <a:prstGeom prst="rect">
            <a:avLst/>
          </a:prstGeom>
          <a:noFill/>
          <a:ln>
            <a:noFill/>
          </a:ln>
        </p:spPr>
        <p:txBody>
          <a:bodyPr lIns="91425" tIns="91425" rIns="91425" bIns="91425" anchor="ctr" anchorCtr="0">
            <a:noAutofit/>
          </a:bodyPr>
          <a:lstStyle/>
          <a:p>
            <a:pPr lvl="0" rtl="0">
              <a:lnSpc>
                <a:spcPct val="115000"/>
              </a:lnSpc>
              <a:spcBef>
                <a:spcPts val="600"/>
              </a:spcBef>
              <a:spcAft>
                <a:spcPts val="600"/>
              </a:spcAft>
              <a:buNone/>
            </a:pPr>
            <a:r>
              <a:rPr lang="en-US" sz="2400" b="1">
                <a:solidFill>
                  <a:srgbClr val="ECC577"/>
                </a:solidFill>
              </a:rPr>
              <a:t>“Genius Hour”</a:t>
            </a:r>
          </a:p>
          <a:p>
            <a:pPr lvl="0" rtl="0">
              <a:lnSpc>
                <a:spcPct val="115000"/>
              </a:lnSpc>
              <a:spcBef>
                <a:spcPts val="600"/>
              </a:spcBef>
              <a:spcAft>
                <a:spcPts val="600"/>
              </a:spcAft>
              <a:buNone/>
            </a:pPr>
            <a:r>
              <a:rPr lang="en-US" sz="2400"/>
              <a:t>•</a:t>
            </a:r>
            <a:r>
              <a:rPr lang="en-US" sz="2400" b="1"/>
              <a:t>“Non-Commissioned work”</a:t>
            </a:r>
          </a:p>
          <a:p>
            <a:pPr lvl="0" rtl="0">
              <a:lnSpc>
                <a:spcPct val="115000"/>
              </a:lnSpc>
              <a:spcBef>
                <a:spcPts val="600"/>
              </a:spcBef>
              <a:spcAft>
                <a:spcPts val="600"/>
              </a:spcAft>
              <a:buNone/>
            </a:pPr>
            <a:r>
              <a:rPr lang="en-US" sz="2400"/>
              <a:t>•</a:t>
            </a:r>
            <a:r>
              <a:rPr lang="en-US" sz="2400" b="1"/>
              <a:t>60 minutes to work on new ideas or master new </a:t>
            </a:r>
            <a:r>
              <a:rPr lang="en-US" sz="2400" b="1">
                <a:solidFill>
                  <a:srgbClr val="FFFFFF"/>
                </a:solidFill>
              </a:rPr>
              <a:t>skills</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sz="6000" b="1"/>
              <a:t>Why?</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457200" y="827313"/>
            <a:ext cx="8229600" cy="5298849"/>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sng" strike="noStrike" cap="none" baseline="0">
                <a:solidFill>
                  <a:schemeClr val="dk1"/>
                </a:solidFill>
                <a:latin typeface="Calibri"/>
                <a:ea typeface="Calibri"/>
                <a:cs typeface="Calibri"/>
                <a:sym typeface="Calibri"/>
              </a:rPr>
              <a:t>Field Guide</a:t>
            </a:r>
            <a:r>
              <a:rPr lang="en-US" sz="3200" b="0" i="0" u="none" strike="noStrike" cap="none" baseline="0">
                <a:solidFill>
                  <a:schemeClr val="dk1"/>
                </a:solidFill>
                <a:latin typeface="Calibri"/>
                <a:ea typeface="Calibri"/>
                <a:cs typeface="Calibri"/>
                <a:sym typeface="Calibri"/>
              </a:rPr>
              <a:t>:  </a:t>
            </a:r>
            <a:r>
              <a:rPr lang="en-US" sz="2800" b="0" i="0" u="none" strike="noStrike" cap="none" baseline="0">
                <a:solidFill>
                  <a:schemeClr val="dk1"/>
                </a:solidFill>
                <a:latin typeface="Calibri"/>
                <a:ea typeface="Calibri"/>
                <a:cs typeface="Calibri"/>
                <a:sym typeface="Calibri"/>
              </a:rPr>
              <a:t>coming early fall</a:t>
            </a:r>
          </a:p>
          <a:p>
            <a:pPr marL="342900" marR="0" lvl="0" indent="-342900" algn="l" rtl="0">
              <a:spcBef>
                <a:spcPts val="640"/>
              </a:spcBef>
              <a:buClr>
                <a:schemeClr val="dk1"/>
              </a:buClr>
              <a:buSzPct val="100000"/>
              <a:buFont typeface="Arial"/>
              <a:buChar char="•"/>
            </a:pPr>
            <a:r>
              <a:rPr lang="en-US" sz="3200" b="0" i="0" u="sng" strike="noStrike" cap="none" baseline="0">
                <a:solidFill>
                  <a:schemeClr val="dk1"/>
                </a:solidFill>
                <a:latin typeface="Calibri"/>
                <a:ea typeface="Calibri"/>
                <a:cs typeface="Calibri"/>
                <a:sym typeface="Calibri"/>
              </a:rPr>
              <a:t>Assessments and Regulations</a:t>
            </a:r>
            <a:r>
              <a:rPr lang="en-US" sz="3200" b="0" i="0" u="none" strike="noStrike" cap="none" baseline="0">
                <a:solidFill>
                  <a:schemeClr val="dk1"/>
                </a:solidFill>
                <a:latin typeface="Calibri"/>
                <a:ea typeface="Calibri"/>
                <a:cs typeface="Calibri"/>
                <a:sym typeface="Calibri"/>
              </a:rPr>
              <a:t>:  				CAP Recommendation:  </a:t>
            </a:r>
          </a:p>
          <a:p>
            <a:pPr marL="1143000" marR="0" lvl="2" indent="-228600" algn="l" rtl="0">
              <a:spcBef>
                <a:spcPts val="48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2 year mandated Global History and Geography* </a:t>
            </a:r>
          </a:p>
          <a:p>
            <a:pPr marL="1143000" marR="0" lvl="2" indent="-228600" algn="l" rtl="0">
              <a:spcBef>
                <a:spcPts val="48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10</a:t>
            </a:r>
            <a:r>
              <a:rPr lang="en-US" sz="2400" b="0" i="0" u="none" strike="noStrike" cap="none" baseline="30000">
                <a:solidFill>
                  <a:schemeClr val="dk1"/>
                </a:solidFill>
                <a:latin typeface="Calibri"/>
                <a:ea typeface="Calibri"/>
                <a:cs typeface="Calibri"/>
                <a:sym typeface="Calibri"/>
              </a:rPr>
              <a:t>th</a:t>
            </a:r>
            <a:r>
              <a:rPr lang="en-US" sz="2400" b="0" i="0" u="none" strike="noStrike" cap="none" baseline="0">
                <a:solidFill>
                  <a:schemeClr val="dk1"/>
                </a:solidFill>
                <a:latin typeface="Calibri"/>
                <a:ea typeface="Calibri"/>
                <a:cs typeface="Calibri"/>
                <a:sym typeface="Calibri"/>
              </a:rPr>
              <a:t> grade Regents exam (only 10</a:t>
            </a:r>
            <a:r>
              <a:rPr lang="en-US" sz="2400" b="0" i="0" u="none" strike="noStrike" cap="none" baseline="30000">
                <a:solidFill>
                  <a:schemeClr val="dk1"/>
                </a:solidFill>
                <a:latin typeface="Calibri"/>
                <a:ea typeface="Calibri"/>
                <a:cs typeface="Calibri"/>
                <a:sym typeface="Calibri"/>
              </a:rPr>
              <a:t>th</a:t>
            </a:r>
            <a:r>
              <a:rPr lang="en-US" sz="2400" b="0" i="0" u="none" strike="noStrike" cap="none" baseline="0">
                <a:solidFill>
                  <a:schemeClr val="dk1"/>
                </a:solidFill>
                <a:latin typeface="Calibri"/>
                <a:ea typeface="Calibri"/>
                <a:cs typeface="Calibri"/>
                <a:sym typeface="Calibri"/>
              </a:rPr>
              <a:t> grade content)</a:t>
            </a:r>
          </a:p>
          <a:p>
            <a:pPr marL="914400" marR="0" lvl="2" indent="0" algn="l" rtl="0">
              <a:spcBef>
                <a:spcPts val="400"/>
              </a:spcBef>
              <a:buClr>
                <a:schemeClr val="dk1"/>
              </a:buClr>
              <a:buSzPct val="25000"/>
              <a:buFont typeface="Arial"/>
              <a:buNone/>
            </a:pPr>
            <a:r>
              <a:rPr lang="en-US" sz="2000" b="0" i="0" u="none" strike="noStrike" cap="none" baseline="0">
                <a:solidFill>
                  <a:schemeClr val="dk1"/>
                </a:solidFill>
                <a:latin typeface="Calibri"/>
                <a:ea typeface="Calibri"/>
                <a:cs typeface="Calibri"/>
                <a:sym typeface="Calibri"/>
              </a:rPr>
              <a:t>*pending Board approval</a:t>
            </a:r>
          </a:p>
          <a:p>
            <a:pPr marL="342900" marR="0" lvl="0" indent="-342900" algn="l" rtl="0">
              <a:spcBef>
                <a:spcPts val="64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Resources:  </a:t>
            </a:r>
            <a:r>
              <a:rPr lang="en-US" sz="2800" b="0" i="0" u="sng" strike="noStrike" cap="none" baseline="0">
                <a:solidFill>
                  <a:schemeClr val="dk1"/>
                </a:solidFill>
                <a:latin typeface="Calibri"/>
                <a:ea typeface="Calibri"/>
                <a:cs typeface="Calibri"/>
                <a:sym typeface="Calibri"/>
              </a:rPr>
              <a:t>NYS K-12 Social Studies Resource Toolkit</a:t>
            </a:r>
          </a:p>
          <a:p>
            <a:pPr marL="2057400" marR="0" lvl="4" indent="-228600" algn="l" rtl="0">
              <a:spcBef>
                <a:spcPts val="400"/>
              </a:spcBef>
              <a:buClr>
                <a:schemeClr val="dk1"/>
              </a:buClr>
              <a:buSzPct val="100000"/>
              <a:buFont typeface="Arial"/>
              <a:buChar char="»"/>
            </a:pPr>
            <a:r>
              <a:rPr lang="en-US" sz="2000" b="0" i="0" u="none" strike="noStrike" cap="none" baseline="0">
                <a:solidFill>
                  <a:schemeClr val="dk1"/>
                </a:solidFill>
                <a:latin typeface="Calibri"/>
                <a:ea typeface="Calibri"/>
                <a:cs typeface="Calibri"/>
                <a:sym typeface="Calibri"/>
              </a:rPr>
              <a:t>Created by NYS Teachers for NYS Teachers</a:t>
            </a:r>
          </a:p>
          <a:p>
            <a:pPr marL="2057400" marR="0" lvl="4" indent="-228600" algn="l" rtl="0">
              <a:spcBef>
                <a:spcPts val="400"/>
              </a:spcBef>
              <a:buClr>
                <a:schemeClr val="dk1"/>
              </a:buClr>
              <a:buSzPct val="100000"/>
              <a:buFont typeface="Arial"/>
              <a:buChar char="»"/>
            </a:pPr>
            <a:r>
              <a:rPr lang="en-US" sz="2000" b="0" i="0" u="none" strike="noStrike" cap="none" baseline="0">
                <a:solidFill>
                  <a:schemeClr val="dk1"/>
                </a:solidFill>
                <a:latin typeface="Calibri"/>
                <a:ea typeface="Calibri"/>
                <a:cs typeface="Calibri"/>
                <a:sym typeface="Calibri"/>
              </a:rPr>
              <a:t>Aligned to NCSS C3 Framework</a:t>
            </a:r>
          </a:p>
          <a:p>
            <a:pPr marL="342900" marR="0" lvl="0" indent="-139700" algn="l" rtl="0">
              <a:spcBef>
                <a:spcPts val="64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a:xfrm>
            <a:off x="457200" y="274699"/>
            <a:ext cx="8229600" cy="5849400"/>
          </a:xfrm>
          <a:prstGeom prst="rect">
            <a:avLst/>
          </a:prstGeom>
        </p:spPr>
        <p:txBody>
          <a:bodyPr lIns="91425" tIns="91425" rIns="91425" bIns="91425" anchor="ctr" anchorCtr="0">
            <a:noAutofit/>
          </a:bodyPr>
          <a:lstStyle/>
          <a:p>
            <a:pPr>
              <a:spcBef>
                <a:spcPts val="0"/>
              </a:spcBef>
              <a:buNone/>
            </a:pPr>
            <a:endParaRPr/>
          </a:p>
        </p:txBody>
      </p:sp>
      <p:sp>
        <p:nvSpPr>
          <p:cNvPr id="431" name="Shape 431">
            <a:hlinkClick r:id="rId3"/>
          </p:cNvPr>
          <p:cNvSpPr/>
          <p:nvPr/>
        </p:nvSpPr>
        <p:spPr>
          <a:xfrm>
            <a:off x="1524000" y="1143000"/>
            <a:ext cx="6096000" cy="4572000"/>
          </a:xfrm>
          <a:prstGeom prst="rect">
            <a:avLst/>
          </a:prstGeom>
          <a:blipFill>
            <a:blip r:embed="rId4">
              <a:alphaModFix/>
            </a:blip>
            <a:stretch>
              <a:fillRect/>
            </a:stretch>
          </a:blipFill>
          <a:ln>
            <a:noFill/>
          </a:ln>
        </p:spPr>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sz="3000" b="1"/>
              <a:t>To Consider…...</a:t>
            </a:r>
          </a:p>
        </p:txBody>
      </p:sp>
      <p:sp>
        <p:nvSpPr>
          <p:cNvPr id="437" name="Shape 437"/>
          <p:cNvSpPr txBox="1"/>
          <p:nvPr/>
        </p:nvSpPr>
        <p:spPr>
          <a:xfrm>
            <a:off x="114900" y="1062000"/>
            <a:ext cx="8914200" cy="5796000"/>
          </a:xfrm>
          <a:prstGeom prst="rect">
            <a:avLst/>
          </a:prstGeom>
          <a:noFill/>
          <a:ln>
            <a:noFill/>
          </a:ln>
        </p:spPr>
        <p:txBody>
          <a:bodyPr lIns="91425" tIns="91425" rIns="91425" bIns="91425" anchor="ctr" anchorCtr="0">
            <a:noAutofit/>
          </a:bodyPr>
          <a:lstStyle/>
          <a:p>
            <a:pPr lvl="0" rtl="0">
              <a:lnSpc>
                <a:spcPct val="115000"/>
              </a:lnSpc>
              <a:spcBef>
                <a:spcPts val="500"/>
              </a:spcBef>
              <a:spcAft>
                <a:spcPts val="600"/>
              </a:spcAft>
              <a:buNone/>
            </a:pPr>
            <a:r>
              <a:rPr lang="en-US" sz="2000">
                <a:solidFill>
                  <a:srgbClr val="434343"/>
                </a:solidFill>
              </a:rPr>
              <a:t>•</a:t>
            </a:r>
            <a:r>
              <a:rPr lang="en-US" sz="2000" b="1">
                <a:solidFill>
                  <a:srgbClr val="434343"/>
                </a:solidFill>
              </a:rPr>
              <a:t>Task</a:t>
            </a:r>
            <a:r>
              <a:rPr lang="en-US" sz="2000">
                <a:solidFill>
                  <a:srgbClr val="434343"/>
                </a:solidFill>
              </a:rPr>
              <a:t> – Choose tasks that will benefit and impact student learning. Think differently!</a:t>
            </a:r>
          </a:p>
          <a:p>
            <a:pPr lvl="0" rtl="0">
              <a:lnSpc>
                <a:spcPct val="115000"/>
              </a:lnSpc>
              <a:spcBef>
                <a:spcPts val="500"/>
              </a:spcBef>
              <a:spcAft>
                <a:spcPts val="600"/>
              </a:spcAft>
              <a:buNone/>
            </a:pPr>
            <a:r>
              <a:rPr lang="en-US" sz="2000">
                <a:solidFill>
                  <a:srgbClr val="434343"/>
                </a:solidFill>
              </a:rPr>
              <a:t>•</a:t>
            </a:r>
            <a:r>
              <a:rPr lang="en-US" sz="2000" b="1">
                <a:solidFill>
                  <a:srgbClr val="434343"/>
                </a:solidFill>
              </a:rPr>
              <a:t>Technique – </a:t>
            </a:r>
            <a:r>
              <a:rPr lang="en-US" sz="2000">
                <a:solidFill>
                  <a:srgbClr val="434343"/>
                </a:solidFill>
              </a:rPr>
              <a:t>Design your activities and project work in your own way, so long as the end result is a benefit to students.</a:t>
            </a:r>
          </a:p>
          <a:p>
            <a:pPr lvl="0" rtl="0">
              <a:lnSpc>
                <a:spcPct val="115000"/>
              </a:lnSpc>
              <a:spcBef>
                <a:spcPts val="500"/>
              </a:spcBef>
              <a:spcAft>
                <a:spcPts val="600"/>
              </a:spcAft>
              <a:buNone/>
            </a:pPr>
            <a:r>
              <a:rPr lang="en-US" sz="2000">
                <a:solidFill>
                  <a:srgbClr val="434343"/>
                </a:solidFill>
              </a:rPr>
              <a:t>•</a:t>
            </a:r>
            <a:r>
              <a:rPr lang="en-US" sz="2000" b="1">
                <a:solidFill>
                  <a:srgbClr val="434343"/>
                </a:solidFill>
              </a:rPr>
              <a:t>Team</a:t>
            </a:r>
            <a:r>
              <a:rPr lang="en-US" sz="2000">
                <a:solidFill>
                  <a:srgbClr val="434343"/>
                </a:solidFill>
              </a:rPr>
              <a:t> – Work with anyone you want to work with. Consult with the many knowledgeable people in our groupl! Individuals that choose not to collaborate will still be responsible for “delivering.” Consider the importance of the collaborative efforts!</a:t>
            </a:r>
          </a:p>
          <a:p>
            <a:pPr lvl="0" rtl="0">
              <a:lnSpc>
                <a:spcPct val="115000"/>
              </a:lnSpc>
              <a:spcBef>
                <a:spcPts val="500"/>
              </a:spcBef>
              <a:spcAft>
                <a:spcPts val="600"/>
              </a:spcAft>
              <a:buNone/>
            </a:pPr>
            <a:r>
              <a:rPr lang="en-US" sz="2000">
                <a:solidFill>
                  <a:srgbClr val="434343"/>
                </a:solidFill>
              </a:rPr>
              <a:t>•</a:t>
            </a:r>
            <a:r>
              <a:rPr lang="en-US" sz="2000" b="1">
                <a:solidFill>
                  <a:srgbClr val="434343"/>
                </a:solidFill>
              </a:rPr>
              <a:t>Time</a:t>
            </a:r>
            <a:r>
              <a:rPr lang="en-US" sz="2000">
                <a:solidFill>
                  <a:srgbClr val="434343"/>
                </a:solidFill>
              </a:rPr>
              <a:t> – Use your time as you see fit. But use it wisely – it is limited in this space!</a:t>
            </a:r>
          </a:p>
          <a:p>
            <a:pPr lvl="0" rtl="0">
              <a:lnSpc>
                <a:spcPct val="115000"/>
              </a:lnSpc>
              <a:spcBef>
                <a:spcPts val="500"/>
              </a:spcBef>
              <a:spcAft>
                <a:spcPts val="600"/>
              </a:spcAft>
              <a:buNone/>
            </a:pPr>
            <a:r>
              <a:rPr lang="en-US" sz="2000">
                <a:solidFill>
                  <a:srgbClr val="434343"/>
                </a:solidFill>
              </a:rPr>
              <a:t>•</a:t>
            </a:r>
            <a:r>
              <a:rPr lang="en-US" sz="2000" b="1">
                <a:solidFill>
                  <a:srgbClr val="434343"/>
                </a:solidFill>
              </a:rPr>
              <a:t>Transparency</a:t>
            </a:r>
            <a:r>
              <a:rPr lang="en-US" sz="2000">
                <a:solidFill>
                  <a:srgbClr val="434343"/>
                </a:solidFill>
              </a:rPr>
              <a:t> – You must “deliver” your product to the larger group at the end of the day.</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Font typeface="Calibri"/>
              <a:buNone/>
            </a:pPr>
            <a:endParaRPr sz="4400" b="0" i="0" u="none" strike="noStrike" cap="none" baseline="0">
              <a:solidFill>
                <a:schemeClr val="dk1"/>
              </a:solidFill>
              <a:latin typeface="Calibri"/>
              <a:ea typeface="Calibri"/>
              <a:cs typeface="Calibri"/>
              <a:sym typeface="Calibri"/>
            </a:endParaRPr>
          </a:p>
        </p:txBody>
      </p:sp>
      <p:sp>
        <p:nvSpPr>
          <p:cNvPr id="443" name="Shape 443"/>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Font typeface="Arial"/>
              <a:buNone/>
            </a:pPr>
            <a:endParaRPr sz="3200" b="0" i="0" u="none" strike="noStrike" cap="none" baseline="0">
              <a:solidFill>
                <a:srgbClr val="888888"/>
              </a:solidFill>
              <a:latin typeface="Calibri"/>
              <a:ea typeface="Calibri"/>
              <a:cs typeface="Calibri"/>
              <a:sym typeface="Calibri"/>
            </a:endParaRPr>
          </a:p>
        </p:txBody>
      </p:sp>
      <p:pic>
        <p:nvPicPr>
          <p:cNvPr id="444" name="Shape 444"/>
          <p:cNvPicPr preferRelativeResize="0"/>
          <p:nvPr/>
        </p:nvPicPr>
        <p:blipFill rotWithShape="1">
          <a:blip r:embed="rId3">
            <a:alphaModFix/>
          </a:blip>
          <a:srcRect b="87937"/>
          <a:stretch/>
        </p:blipFill>
        <p:spPr>
          <a:xfrm>
            <a:off x="134469" y="0"/>
            <a:ext cx="8875059" cy="827313"/>
          </a:xfrm>
          <a:prstGeom prst="rect">
            <a:avLst/>
          </a:prstGeom>
          <a:noFill/>
          <a:ln>
            <a:noFill/>
          </a:ln>
        </p:spPr>
      </p:pic>
      <p:pic>
        <p:nvPicPr>
          <p:cNvPr id="445" name="Shape 445"/>
          <p:cNvPicPr preferRelativeResize="0"/>
          <p:nvPr/>
        </p:nvPicPr>
        <p:blipFill rotWithShape="1">
          <a:blip r:embed="rId4">
            <a:alphaModFix/>
          </a:blip>
          <a:srcRect/>
          <a:stretch/>
        </p:blipFill>
        <p:spPr>
          <a:xfrm>
            <a:off x="134469" y="4191000"/>
            <a:ext cx="1943100" cy="251459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457200" y="827313"/>
            <a:ext cx="8229600" cy="529884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3200" b="1" i="0" u="none" strike="noStrike" cap="none" baseline="0">
                <a:solidFill>
                  <a:schemeClr val="dk1"/>
                </a:solidFill>
                <a:latin typeface="Calibri"/>
                <a:ea typeface="Calibri"/>
                <a:cs typeface="Calibri"/>
                <a:sym typeface="Calibri"/>
              </a:rPr>
              <a:t>Same 5 NYS Social Studies Learning Standards</a:t>
            </a:r>
          </a:p>
          <a:p>
            <a:pPr marL="342900" marR="0" lvl="0" indent="-342900" algn="l" rtl="0">
              <a:spcBef>
                <a:spcPts val="640"/>
              </a:spcBef>
              <a:buClr>
                <a:schemeClr val="dk1"/>
              </a:buClr>
              <a:buSzPct val="100000"/>
              <a:buFont typeface="Arial"/>
              <a:buChar char="•"/>
            </a:pPr>
            <a:r>
              <a:rPr lang="en-US" sz="3200" b="1" i="0" u="none" strike="noStrike" cap="none" baseline="0">
                <a:solidFill>
                  <a:schemeClr val="dk1"/>
                </a:solidFill>
                <a:latin typeface="Calibri"/>
                <a:ea typeface="Calibri"/>
                <a:cs typeface="Calibri"/>
                <a:sym typeface="Calibri"/>
              </a:rPr>
              <a:t> </a:t>
            </a:r>
            <a:r>
              <a:rPr lang="en-US" sz="3200" b="0" i="0" u="none" strike="noStrike" cap="none" baseline="0">
                <a:solidFill>
                  <a:schemeClr val="dk1"/>
                </a:solidFill>
                <a:latin typeface="Calibri"/>
                <a:ea typeface="Calibri"/>
                <a:cs typeface="Calibri"/>
                <a:sym typeface="Calibri"/>
              </a:rPr>
              <a:t>Standard 1:  History of the United States and 			New York</a:t>
            </a:r>
          </a:p>
          <a:p>
            <a:pPr marL="342900" marR="0" lvl="0" indent="-285750" algn="l" rtl="0">
              <a:spcBef>
                <a:spcPts val="180"/>
              </a:spcBef>
              <a:buClr>
                <a:schemeClr val="dk1"/>
              </a:buClr>
              <a:buFont typeface="Arial"/>
              <a:buNone/>
            </a:pPr>
            <a:endParaRPr sz="900" b="0" i="0" u="none" strike="noStrike" cap="none" baseline="0">
              <a:solidFill>
                <a:schemeClr val="dk1"/>
              </a:solidFill>
              <a:latin typeface="Calibri"/>
              <a:ea typeface="Calibri"/>
              <a:cs typeface="Calibri"/>
              <a:sym typeface="Calibri"/>
            </a:endParaRPr>
          </a:p>
          <a:p>
            <a:pPr marL="342900" marR="0" lvl="0" indent="-342900" algn="l" rtl="0">
              <a:spcBef>
                <a:spcPts val="64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Standard 2:  World History </a:t>
            </a:r>
          </a:p>
          <a:p>
            <a:pPr marL="342900" marR="0" lvl="0" indent="-342900" algn="l" rtl="0">
              <a:spcBef>
                <a:spcPts val="180"/>
              </a:spcBef>
              <a:buClr>
                <a:schemeClr val="dk1"/>
              </a:buClr>
              <a:buFont typeface="Arial"/>
              <a:buNone/>
            </a:pPr>
            <a:endParaRPr sz="900" b="0" i="0" u="none" strike="noStrike" cap="none" baseline="0">
              <a:solidFill>
                <a:schemeClr val="dk1"/>
              </a:solidFill>
              <a:latin typeface="Calibri"/>
              <a:ea typeface="Calibri"/>
              <a:cs typeface="Calibri"/>
              <a:sym typeface="Calibri"/>
            </a:endParaRPr>
          </a:p>
          <a:p>
            <a:pPr marL="342900" marR="0" lvl="0" indent="-342900" algn="l" rtl="0">
              <a:spcBef>
                <a:spcPts val="64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Standard 3:  Geography</a:t>
            </a:r>
          </a:p>
          <a:p>
            <a:pPr marL="342900" marR="0" lvl="0" indent="-342900" algn="l" rtl="0">
              <a:spcBef>
                <a:spcPts val="180"/>
              </a:spcBef>
              <a:buClr>
                <a:schemeClr val="dk1"/>
              </a:buClr>
              <a:buFont typeface="Arial"/>
              <a:buNone/>
            </a:pPr>
            <a:endParaRPr sz="900" b="0" i="0" u="none" strike="noStrike" cap="none" baseline="0">
              <a:solidFill>
                <a:schemeClr val="dk1"/>
              </a:solidFill>
              <a:latin typeface="Calibri"/>
              <a:ea typeface="Calibri"/>
              <a:cs typeface="Calibri"/>
              <a:sym typeface="Calibri"/>
            </a:endParaRPr>
          </a:p>
          <a:p>
            <a:pPr marL="342900" marR="0" lvl="0" indent="-342900" algn="l" rtl="0">
              <a:spcBef>
                <a:spcPts val="64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Standard 4:  Economics</a:t>
            </a:r>
          </a:p>
          <a:p>
            <a:pPr marL="342900" marR="0" lvl="0" indent="-342900" algn="l" rtl="0">
              <a:spcBef>
                <a:spcPts val="180"/>
              </a:spcBef>
              <a:buClr>
                <a:schemeClr val="dk1"/>
              </a:buClr>
              <a:buFont typeface="Arial"/>
              <a:buNone/>
            </a:pPr>
            <a:endParaRPr sz="900" b="0" i="0" u="none" strike="noStrike" cap="none" baseline="0">
              <a:solidFill>
                <a:schemeClr val="dk1"/>
              </a:solidFill>
              <a:latin typeface="Calibri"/>
              <a:ea typeface="Calibri"/>
              <a:cs typeface="Calibri"/>
              <a:sym typeface="Calibri"/>
            </a:endParaRPr>
          </a:p>
          <a:p>
            <a:pPr marL="342900" marR="0" lvl="0" indent="-342900" algn="l" rtl="0">
              <a:spcBef>
                <a:spcPts val="64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Standard 5:  Civics, Citizenship, and 					Government</a:t>
            </a:r>
          </a:p>
          <a:p>
            <a:pPr marL="0" marR="0" lvl="0" indent="0" algn="l" rtl="0">
              <a:spcBef>
                <a:spcPts val="640"/>
              </a:spcBef>
              <a:buClr>
                <a:schemeClr val="dk1"/>
              </a:buClr>
              <a:buFont typeface="Arial"/>
              <a:buNone/>
            </a:pPr>
            <a:endParaRPr sz="3200" b="1"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457200" y="827313"/>
            <a:ext cx="8229600" cy="5298849"/>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US" sz="3200" b="1" i="0" u="none" strike="noStrike" cap="none" baseline="0">
                <a:solidFill>
                  <a:schemeClr val="dk1"/>
                </a:solidFill>
                <a:latin typeface="Calibri"/>
                <a:ea typeface="Calibri"/>
                <a:cs typeface="Calibri"/>
                <a:sym typeface="Calibri"/>
              </a:rPr>
              <a:t>Course of study remains the same!</a:t>
            </a:r>
          </a:p>
          <a:p>
            <a:pPr marL="0" marR="0" lvl="0" indent="0" algn="ctr" rtl="0">
              <a:spcBef>
                <a:spcPts val="640"/>
              </a:spcBef>
              <a:buClr>
                <a:schemeClr val="dk1"/>
              </a:buClr>
              <a:buFont typeface="Arial"/>
              <a:buNone/>
            </a:pPr>
            <a:endParaRPr sz="3200" b="1" i="0" u="none" strike="noStrike" cap="none" baseline="0">
              <a:solidFill>
                <a:schemeClr val="dk1"/>
              </a:solidFill>
              <a:latin typeface="Calibri"/>
              <a:ea typeface="Calibri"/>
              <a:cs typeface="Calibri"/>
              <a:sym typeface="Calibri"/>
            </a:endParaRPr>
          </a:p>
        </p:txBody>
      </p:sp>
      <p:pic>
        <p:nvPicPr>
          <p:cNvPr id="121" name="Shape 121"/>
          <p:cNvPicPr preferRelativeResize="0"/>
          <p:nvPr/>
        </p:nvPicPr>
        <p:blipFill rotWithShape="1">
          <a:blip r:embed="rId3">
            <a:alphaModFix/>
          </a:blip>
          <a:srcRect/>
          <a:stretch/>
        </p:blipFill>
        <p:spPr>
          <a:xfrm>
            <a:off x="872699" y="1580246"/>
            <a:ext cx="7814100" cy="48282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457200" y="827313"/>
            <a:ext cx="8229600" cy="5298849"/>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US" sz="3200" b="1" i="0" u="none" strike="noStrike" cap="none" baseline="0">
                <a:solidFill>
                  <a:schemeClr val="dk1"/>
                </a:solidFill>
                <a:latin typeface="Calibri"/>
                <a:ea typeface="Calibri"/>
                <a:cs typeface="Calibri"/>
                <a:sym typeface="Calibri"/>
              </a:rPr>
              <a:t>A Program that Supports Teaching, Learning and Assessment</a:t>
            </a:r>
          </a:p>
          <a:p>
            <a:pPr marL="0" marR="0" lvl="0" indent="0" algn="ctr" rtl="0">
              <a:spcBef>
                <a:spcPts val="640"/>
              </a:spcBef>
              <a:buClr>
                <a:schemeClr val="dk1"/>
              </a:buClr>
              <a:buFont typeface="Arial"/>
              <a:buNone/>
            </a:pPr>
            <a:endParaRPr sz="3200" b="1" i="0" u="none" strike="noStrike" cap="none" baseline="0">
              <a:solidFill>
                <a:schemeClr val="dk1"/>
              </a:solidFill>
              <a:latin typeface="Calibri"/>
              <a:ea typeface="Calibri"/>
              <a:cs typeface="Calibri"/>
              <a:sym typeface="Calibri"/>
            </a:endParaRPr>
          </a:p>
        </p:txBody>
      </p:sp>
      <p:pic>
        <p:nvPicPr>
          <p:cNvPr id="128" name="Shape 128"/>
          <p:cNvPicPr preferRelativeResize="0"/>
          <p:nvPr/>
        </p:nvPicPr>
        <p:blipFill rotWithShape="1">
          <a:blip r:embed="rId3">
            <a:alphaModFix/>
          </a:blip>
          <a:srcRect/>
          <a:stretch/>
        </p:blipFill>
        <p:spPr>
          <a:xfrm>
            <a:off x="1645844" y="2440000"/>
            <a:ext cx="6495899" cy="36861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73050"/>
            <a:ext cx="7700099" cy="1229700"/>
          </a:xfrm>
          <a:prstGeom prst="rect">
            <a:avLst/>
          </a:prstGeom>
          <a:noFill/>
          <a:ln>
            <a:noFill/>
          </a:ln>
        </p:spPr>
        <p:txBody>
          <a:bodyPr lIns="91425" tIns="45700" rIns="91425" bIns="45700" anchor="b" anchorCtr="0">
            <a:noAutofit/>
          </a:bodyPr>
          <a:lstStyle/>
          <a:p>
            <a:pPr marL="0" marR="0" lvl="0" indent="0" algn="l" rtl="0">
              <a:spcBef>
                <a:spcPts val="0"/>
              </a:spcBef>
              <a:buClr>
                <a:schemeClr val="dk1"/>
              </a:buClr>
              <a:buSzPct val="25000"/>
              <a:buFont typeface="Calibri"/>
              <a:buNone/>
            </a:pPr>
            <a:r>
              <a:rPr lang="en-US" sz="2400" b="1" i="0" u="none" strike="noStrike" cap="none" baseline="0">
                <a:solidFill>
                  <a:schemeClr val="dk1"/>
                </a:solidFill>
                <a:latin typeface="Calibri"/>
                <a:ea typeface="Calibri"/>
                <a:cs typeface="Calibri"/>
                <a:sym typeface="Calibri"/>
              </a:rPr>
              <a:t>The Foundation:</a:t>
            </a:r>
            <a:r>
              <a:rPr lang="en-US" sz="2000" b="1" i="0" u="none" strike="noStrike" cap="none" baseline="0">
                <a:solidFill>
                  <a:schemeClr val="dk1"/>
                </a:solidFill>
                <a:latin typeface="Calibri"/>
                <a:ea typeface="Calibri"/>
                <a:cs typeface="Calibri"/>
                <a:sym typeface="Calibri"/>
              </a:rPr>
              <a:t>Key Ideas, Conceptual Understandings &amp; </a:t>
            </a:r>
            <a:br>
              <a:rPr lang="en-US" sz="2000" b="1" i="0" u="none" strike="noStrike" cap="none" baseline="0">
                <a:solidFill>
                  <a:schemeClr val="dk1"/>
                </a:solidFill>
                <a:latin typeface="Calibri"/>
                <a:ea typeface="Calibri"/>
                <a:cs typeface="Calibri"/>
                <a:sym typeface="Calibri"/>
              </a:rPr>
            </a:br>
            <a:r>
              <a:rPr lang="en-US" sz="2000" b="1" i="0" u="none" strike="noStrike" cap="none" baseline="0">
                <a:solidFill>
                  <a:schemeClr val="dk1"/>
                </a:solidFill>
                <a:latin typeface="Calibri"/>
                <a:ea typeface="Calibri"/>
                <a:cs typeface="Calibri"/>
                <a:sym typeface="Calibri"/>
              </a:rPr>
              <a:t>Content Specifications</a:t>
            </a:r>
          </a:p>
        </p:txBody>
      </p:sp>
      <p:pic>
        <p:nvPicPr>
          <p:cNvPr id="135" name="Shape 135"/>
          <p:cNvPicPr preferRelativeResize="0">
            <a:picLocks noGrp="1"/>
          </p:cNvPicPr>
          <p:nvPr>
            <p:ph type="body" idx="1"/>
          </p:nvPr>
        </p:nvPicPr>
        <p:blipFill rotWithShape="1">
          <a:blip r:embed="rId3">
            <a:alphaModFix/>
          </a:blip>
          <a:srcRect/>
          <a:stretch/>
        </p:blipFill>
        <p:spPr>
          <a:xfrm>
            <a:off x="1645400" y="2007371"/>
            <a:ext cx="5504400" cy="444329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2126</Words>
  <Application>Microsoft Office PowerPoint</Application>
  <PresentationFormat>On-screen Show (4:3)</PresentationFormat>
  <Paragraphs>299</Paragraphs>
  <Slides>52</Slides>
  <Notes>52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Elementary Social Studies Forum 2014-2015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Foundation:Key Ideas, Conceptual Understandings &amp;  Content Specifications</vt:lpstr>
      <vt:lpstr>PowerPoint Presentation</vt:lpstr>
      <vt:lpstr>PowerPoint Presentation</vt:lpstr>
      <vt:lpstr>PowerPoint Presentation</vt:lpstr>
      <vt:lpstr>PowerPoint Presentation</vt:lpstr>
      <vt:lpstr>PowerPoint Presentation</vt:lpstr>
      <vt:lpstr>PowerPoint Presentation</vt:lpstr>
      <vt:lpstr>SHIFTS AS DEFINED BY NYSED</vt:lpstr>
      <vt:lpstr>Instructional Shift #1: Focus on Conceptual Understanding</vt:lpstr>
      <vt:lpstr>Instructional Shift #2: Foster Student Inquiry, Collaboration, and Informed Action</vt:lpstr>
      <vt:lpstr>Instructional Shift #3:  Integrate Content and Skills Purposefully</vt:lpstr>
      <vt:lpstr>Standards are a start, but…. </vt:lpstr>
      <vt:lpstr>For Example….</vt:lpstr>
      <vt:lpstr>And the C3 Framework is a lot too…</vt:lpstr>
      <vt:lpstr>Task of the Resource Toolkit and Professional Development Project</vt:lpstr>
      <vt:lpstr>Tricky Work...</vt:lpstr>
      <vt:lpstr>The heart of the the C3 Framework—Jerome Bruner</vt:lpstr>
      <vt:lpstr>The heart of the C3 framework--The Inquiry Arc </vt:lpstr>
      <vt:lpstr>Dimension 2:  Applying disciplinary tools and concepts</vt:lpstr>
      <vt:lpstr>The New York State K-12 Social Studies Resource Toolkit and Professional Development Project</vt:lpstr>
      <vt:lpstr>The New York State K-12 Social Studies Resource Toolkit and Professional Development Project </vt:lpstr>
      <vt:lpstr>Compelling questions</vt:lpstr>
      <vt:lpstr>Intellectually meaty</vt:lpstr>
      <vt:lpstr>Kid friendly</vt:lpstr>
      <vt:lpstr>Compelling…or not so compelling?</vt:lpstr>
      <vt:lpstr>PowerPoint Presentation</vt:lpstr>
      <vt:lpstr>PowerPoint Presentation</vt:lpstr>
      <vt:lpstr>Toolkit inquiries</vt:lpstr>
      <vt:lpstr>Let’s try…...</vt:lpstr>
      <vt:lpstr>The Gettysburg Address</vt:lpstr>
      <vt:lpstr>How History Works</vt:lpstr>
      <vt:lpstr>How History Works</vt:lpstr>
      <vt:lpstr>PowerPoint Presentation</vt:lpstr>
      <vt:lpstr>PowerPoint Presentation</vt:lpstr>
      <vt:lpstr>PowerPoint Presentation</vt:lpstr>
      <vt:lpstr>Some guiding questions...</vt:lpstr>
      <vt:lpstr>PowerPoint Presentation</vt:lpstr>
      <vt:lpstr>Design Time</vt:lpstr>
      <vt:lpstr>WHAT IF YOU HAD ONE AFTERNOON TO LEARN/CREATE/EXPLORE AROUND ANY TOPIC YOU COULD USE IN YOUR CLASSROOM?</vt:lpstr>
      <vt:lpstr>Combination of TWO ideas</vt:lpstr>
      <vt:lpstr>Why?</vt:lpstr>
      <vt:lpstr>PowerPoint Presentation</vt:lpstr>
      <vt:lpstr>To Consider…...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Social Studies Forum 2014-2015</dc:title>
  <dc:creator>Marcy Sweetman</dc:creator>
  <cp:lastModifiedBy>Marcy Sweetman</cp:lastModifiedBy>
  <cp:revision>1</cp:revision>
  <dcterms:modified xsi:type="dcterms:W3CDTF">2014-09-29T11:52:38Z</dcterms:modified>
</cp:coreProperties>
</file>